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56" r:id="rId3"/>
    <p:sldId id="281" r:id="rId4"/>
    <p:sldId id="258" r:id="rId5"/>
    <p:sldId id="257" r:id="rId6"/>
    <p:sldId id="260" r:id="rId7"/>
    <p:sldId id="262" r:id="rId8"/>
    <p:sldId id="263" r:id="rId9"/>
    <p:sldId id="272" r:id="rId10"/>
    <p:sldId id="275" r:id="rId11"/>
    <p:sldId id="277" r:id="rId12"/>
    <p:sldId id="276" r:id="rId13"/>
    <p:sldId id="278" r:id="rId14"/>
    <p:sldId id="264" r:id="rId15"/>
    <p:sldId id="261" r:id="rId16"/>
    <p:sldId id="279" r:id="rId17"/>
    <p:sldId id="265" r:id="rId18"/>
    <p:sldId id="267" r:id="rId19"/>
    <p:sldId id="280" r:id="rId20"/>
    <p:sldId id="268" r:id="rId21"/>
    <p:sldId id="266" r:id="rId22"/>
    <p:sldId id="269" r:id="rId23"/>
    <p:sldId id="270" r:id="rId24"/>
    <p:sldId id="271" r:id="rId2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976"/>
  </p:normalViewPr>
  <p:slideViewPr>
    <p:cSldViewPr snapToGrid="0" snapToObjects="1">
      <p:cViewPr varScale="1">
        <p:scale>
          <a:sx n="90" d="100"/>
          <a:sy n="90" d="100"/>
        </p:scale>
        <p:origin x="23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C0C4E-B107-C042-82F6-E15A8D735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217BB2-AC61-2B40-A80F-6D09D7668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861EB9-04CD-A446-954B-654616E7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ABB1-C7D2-034B-8A0F-BA0C3109DA6C}" type="datetimeFigureOut">
              <a:rPr lang="es-CL" smtClean="0"/>
              <a:t>15-04-20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7A4652-A37C-FD4C-A400-24645C1F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384E-0B4C-2B4C-9643-799A199BA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6C4B-9837-5C49-B372-52B1E364F2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105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C0F10-CC51-DA47-BC29-AAAB2D5A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14D02C-44CA-C14D-9E25-FA468E5D3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D8845-D19E-9543-9338-C83E99140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ABB1-C7D2-034B-8A0F-BA0C3109DA6C}" type="datetimeFigureOut">
              <a:rPr lang="es-CL" smtClean="0"/>
              <a:t>15-04-20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D8ADE-3D0A-744F-98B6-BC62E3294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E7DCD3-0A16-5E44-AC96-DBEDA91F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6C4B-9837-5C49-B372-52B1E364F2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753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F72DF6-6AB4-C242-B08B-076C4F123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73C04E-7CFF-7F43-A853-004CCDF21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F99699-27F2-B74C-B8D8-AAB58E11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ABB1-C7D2-034B-8A0F-BA0C3109DA6C}" type="datetimeFigureOut">
              <a:rPr lang="es-CL" smtClean="0"/>
              <a:t>15-04-20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A73AAC-71E3-B34E-A72A-AFEDE458B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D51B7B-362A-8F4A-92B5-F6A0F96C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6C4B-9837-5C49-B372-52B1E364F2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95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6A007-6BC8-564E-8B43-878FDFA5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B7308E-A831-2348-ADD6-272571FC1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A03D55-0D87-B147-9352-5FAEC902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ABB1-C7D2-034B-8A0F-BA0C3109DA6C}" type="datetimeFigureOut">
              <a:rPr lang="es-CL" smtClean="0"/>
              <a:t>15-04-20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7A5ECF-3427-4046-A983-AB0C6BAF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3F7C7A-09E6-DB40-93A6-20ECB77B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6C4B-9837-5C49-B372-52B1E364F2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83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F8740-AB5D-7A49-A380-F14EF1DF1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B88CD5-4638-D446-9E91-1510BE794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5B846A-DFED-DF42-B505-04EC10D66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ABB1-C7D2-034B-8A0F-BA0C3109DA6C}" type="datetimeFigureOut">
              <a:rPr lang="es-CL" smtClean="0"/>
              <a:t>15-04-20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9CC6FB-E2F2-C447-A050-93730672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F46EB4-5CB2-3548-9C23-40538ABCE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6C4B-9837-5C49-B372-52B1E364F2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404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E20CA-93F3-4147-A2D6-DFE1D2775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9021D-35D9-0740-9A48-368FCFB97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A4F8EB-3581-A545-9A3E-2F1E17248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EDD444-E2B5-4C4F-A2E3-8A5CCCAE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ABB1-C7D2-034B-8A0F-BA0C3109DA6C}" type="datetimeFigureOut">
              <a:rPr lang="es-CL" smtClean="0"/>
              <a:t>15-04-20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ECDE21-CB68-3E43-B23A-C6C1995D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F816E-04EA-7A4E-9595-AE8C5239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6C4B-9837-5C49-B372-52B1E364F2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547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26F3B-3961-5F40-A8C7-BCCC7631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4D807F-70ED-144C-BF4D-03F424A6A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963303-76CD-7946-A235-9402FDB3F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9050F6-2671-714F-B4DD-330DE5E3E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AE21B0-57FD-DC4B-B5F5-86B84C826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7ACB2B-87A5-234F-ADAA-F1D40B94B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ABB1-C7D2-034B-8A0F-BA0C3109DA6C}" type="datetimeFigureOut">
              <a:rPr lang="es-CL" smtClean="0"/>
              <a:t>15-04-20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E1E868-89F7-1047-9103-10A63B33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3F0C7B-B0BD-844D-BF6D-16EF8B6E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6C4B-9837-5C49-B372-52B1E364F2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068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FD18-77C6-D346-89FD-7A0C5581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FF4147-D159-5648-A518-C904AA9B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ABB1-C7D2-034B-8A0F-BA0C3109DA6C}" type="datetimeFigureOut">
              <a:rPr lang="es-CL" smtClean="0"/>
              <a:t>15-04-20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8A75B7-967B-B84E-BE87-0CBFDDC7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70EAAA-FA64-454C-B345-022E176A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6C4B-9837-5C49-B372-52B1E364F2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636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75D3B56-C0B7-E247-B6AB-1894E7CC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ABB1-C7D2-034B-8A0F-BA0C3109DA6C}" type="datetimeFigureOut">
              <a:rPr lang="es-CL" smtClean="0"/>
              <a:t>15-04-20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0F045F-BF9F-3D42-AFC3-6E210151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2FAE91-798C-A34C-AF6C-DD37E69C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6C4B-9837-5C49-B372-52B1E364F2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73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D18D6-8BDF-D744-9061-D6B2BBC1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15A199-4766-094D-92FF-002E806EA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4B5E8F-53B2-9847-BE21-D77A16488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0884EB-DB20-564B-B2BB-B303A112F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ABB1-C7D2-034B-8A0F-BA0C3109DA6C}" type="datetimeFigureOut">
              <a:rPr lang="es-CL" smtClean="0"/>
              <a:t>15-04-20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E91904-FE92-8346-AC7D-B76DBA6C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BFF97A-BBCD-534B-ACD6-0E643808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6C4B-9837-5C49-B372-52B1E364F2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83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B53EE-011B-1941-8CD3-B634CEED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6E7153B-F05D-EC46-B8B7-125B01C76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6BF33B-6528-354E-A321-4B573BE8B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610B54-2E0F-9446-AB58-521022E0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ABB1-C7D2-034B-8A0F-BA0C3109DA6C}" type="datetimeFigureOut">
              <a:rPr lang="es-CL" smtClean="0"/>
              <a:t>15-04-20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6538F8-2135-7C4E-BA1E-24EB166F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57C53A-6CDE-F045-9951-814DC7FC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6C4B-9837-5C49-B372-52B1E364F2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674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AD456E-104F-D54D-9A62-473EA4B6D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0953D9-1639-B240-B1BA-3A364DC64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218DBB-6C5A-924E-80C0-1099F6ABF9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5ABB1-C7D2-034B-8A0F-BA0C3109DA6C}" type="datetimeFigureOut">
              <a:rPr lang="es-CL" smtClean="0"/>
              <a:t>15-04-20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419A15-8DAC-804C-849E-C5C7A6E36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ADEC74-1187-DD4C-8789-69FA7BDA8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A6C4B-9837-5C49-B372-52B1E364F2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89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434DEB-F196-4042-8FD5-EFE784BEA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1538"/>
            <a:ext cx="10515600" cy="5305425"/>
          </a:xfrm>
        </p:spPr>
        <p:txBody>
          <a:bodyPr/>
          <a:lstStyle/>
          <a:p>
            <a:r>
              <a:rPr lang="es-CL" dirty="0"/>
              <a:t>Lea atentamente los contenidos que se encuentran en la presentación.</a:t>
            </a:r>
          </a:p>
          <a:p>
            <a:r>
              <a:rPr lang="es-CL" dirty="0"/>
              <a:t>Traspase la materia a su cuanderno de Ciencias Naturales.</a:t>
            </a:r>
          </a:p>
          <a:p>
            <a:r>
              <a:rPr lang="es-CL" dirty="0"/>
              <a:t>Suba a la plataforma fotos de la materia en su cuaderno.</a:t>
            </a:r>
          </a:p>
          <a:p>
            <a:r>
              <a:rPr lang="es-CL"/>
              <a:t>Recuerde realizar la actividad indicada.</a:t>
            </a:r>
            <a:endParaRPr lang="es-CL" dirty="0"/>
          </a:p>
          <a:p>
            <a:r>
              <a:rPr lang="es-CL" dirty="0"/>
              <a:t>Recuerde hacer consulta de sus dudas.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05414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FFA43E16-BABA-B24A-9625-A310A368043E}"/>
              </a:ext>
            </a:extLst>
          </p:cNvPr>
          <p:cNvSpPr/>
          <p:nvPr/>
        </p:nvSpPr>
        <p:spPr>
          <a:xfrm>
            <a:off x="4121378" y="3358491"/>
            <a:ext cx="3549193" cy="103288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</a:rPr>
              <a:t>Sales Minerales 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77530AC9-75AD-7440-B671-CE017179335E}"/>
              </a:ext>
            </a:extLst>
          </p:cNvPr>
          <p:cNvSpPr/>
          <p:nvPr/>
        </p:nvSpPr>
        <p:spPr>
          <a:xfrm>
            <a:off x="565861" y="637475"/>
            <a:ext cx="3806114" cy="178860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UnitPro"/>
              </a:rPr>
              <a:t>Corresponden a elementos químicos como el fósforo, el sodio, el hierro y el potasio</a:t>
            </a:r>
            <a:endParaRPr lang="es-CL" sz="2400" dirty="0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36C67237-0030-CF40-9E8E-96C906E93141}"/>
              </a:ext>
            </a:extLst>
          </p:cNvPr>
          <p:cNvSpPr/>
          <p:nvPr/>
        </p:nvSpPr>
        <p:spPr>
          <a:xfrm>
            <a:off x="6815138" y="5214938"/>
            <a:ext cx="3818585" cy="14287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UnitPro"/>
              </a:rPr>
              <a:t>Forman parte de estructuras del organismo.</a:t>
            </a:r>
            <a:endParaRPr lang="es-CL" sz="2400" dirty="0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3F4A93CC-B61E-9544-8494-13125E32101D}"/>
              </a:ext>
            </a:extLst>
          </p:cNvPr>
          <p:cNvSpPr/>
          <p:nvPr/>
        </p:nvSpPr>
        <p:spPr>
          <a:xfrm>
            <a:off x="7947736" y="528633"/>
            <a:ext cx="3439402" cy="20062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UnitPro"/>
              </a:rPr>
              <a:t>Están presentes en pequeñas cantidades en todos los alimentos</a:t>
            </a:r>
            <a:endParaRPr lang="es-CL" sz="2400" dirty="0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0782BA1F-3958-B248-A489-16D616C70148}"/>
              </a:ext>
            </a:extLst>
          </p:cNvPr>
          <p:cNvSpPr/>
          <p:nvPr/>
        </p:nvSpPr>
        <p:spPr>
          <a:xfrm>
            <a:off x="565860" y="5303454"/>
            <a:ext cx="3555517" cy="13402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UnitPro"/>
              </a:rPr>
              <a:t>Regulan procesos metabólicos</a:t>
            </a:r>
            <a:endParaRPr lang="es-CL" sz="2400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5D038B3-CD1F-184C-B7EC-333FA075E7B5}"/>
              </a:ext>
            </a:extLst>
          </p:cNvPr>
          <p:cNvCxnSpPr/>
          <p:nvPr/>
        </p:nvCxnSpPr>
        <p:spPr>
          <a:xfrm>
            <a:off x="3371851" y="2928938"/>
            <a:ext cx="5643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E8B616D1-F2FA-BB47-AD1C-C3B6C2E0CD3F}"/>
              </a:ext>
            </a:extLst>
          </p:cNvPr>
          <p:cNvCxnSpPr/>
          <p:nvPr/>
        </p:nvCxnSpPr>
        <p:spPr>
          <a:xfrm flipV="1">
            <a:off x="8986838" y="2534925"/>
            <a:ext cx="0" cy="365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DD5B345-CFD5-874D-902B-F631B5184BBA}"/>
              </a:ext>
            </a:extLst>
          </p:cNvPr>
          <p:cNvCxnSpPr/>
          <p:nvPr/>
        </p:nvCxnSpPr>
        <p:spPr>
          <a:xfrm flipV="1">
            <a:off x="3371851" y="2426084"/>
            <a:ext cx="0" cy="502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7D8C8B0-DDBB-C143-8EC9-D4EFD1E8DB26}"/>
              </a:ext>
            </a:extLst>
          </p:cNvPr>
          <p:cNvSpPr txBox="1"/>
          <p:nvPr/>
        </p:nvSpPr>
        <p:spPr>
          <a:xfrm>
            <a:off x="5214938" y="2534925"/>
            <a:ext cx="20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Características 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5BB8CDD-EC93-D542-8014-3C10D5E67214}"/>
              </a:ext>
            </a:extLst>
          </p:cNvPr>
          <p:cNvCxnSpPr/>
          <p:nvPr/>
        </p:nvCxnSpPr>
        <p:spPr>
          <a:xfrm flipV="1">
            <a:off x="6029325" y="2957514"/>
            <a:ext cx="0" cy="400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36037E3-54A0-064F-A81F-0E68662B41F7}"/>
              </a:ext>
            </a:extLst>
          </p:cNvPr>
          <p:cNvCxnSpPr/>
          <p:nvPr/>
        </p:nvCxnSpPr>
        <p:spPr>
          <a:xfrm>
            <a:off x="2214563" y="4800600"/>
            <a:ext cx="6800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FC4ECF44-3C6F-554B-8643-704B4DFA4DD2}"/>
              </a:ext>
            </a:extLst>
          </p:cNvPr>
          <p:cNvCxnSpPr/>
          <p:nvPr/>
        </p:nvCxnSpPr>
        <p:spPr>
          <a:xfrm flipH="1">
            <a:off x="8986838" y="4800600"/>
            <a:ext cx="28575" cy="414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7F7B30A6-693C-3341-BD7D-CC18F8F431E3}"/>
              </a:ext>
            </a:extLst>
          </p:cNvPr>
          <p:cNvCxnSpPr/>
          <p:nvPr/>
        </p:nvCxnSpPr>
        <p:spPr>
          <a:xfrm>
            <a:off x="2214563" y="4800600"/>
            <a:ext cx="0" cy="502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E92D1431-7557-EB43-AD8E-F654E0978D71}"/>
              </a:ext>
            </a:extLst>
          </p:cNvPr>
          <p:cNvCxnSpPr>
            <a:stCxn id="4" idx="2"/>
          </p:cNvCxnSpPr>
          <p:nvPr/>
        </p:nvCxnSpPr>
        <p:spPr>
          <a:xfrm flipH="1">
            <a:off x="5886450" y="4391373"/>
            <a:ext cx="9525" cy="384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E7AD01D-3B4C-3045-9F97-0FEBEE2EE38B}"/>
              </a:ext>
            </a:extLst>
          </p:cNvPr>
          <p:cNvSpPr txBox="1"/>
          <p:nvPr/>
        </p:nvSpPr>
        <p:spPr>
          <a:xfrm>
            <a:off x="4600575" y="5043488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Funciones  </a:t>
            </a:r>
          </a:p>
        </p:txBody>
      </p:sp>
    </p:spTree>
    <p:extLst>
      <p:ext uri="{BB962C8B-B14F-4D97-AF65-F5344CB8AC3E}">
        <p14:creationId xmlns:p14="http://schemas.microsoft.com/office/powerpoint/2010/main" val="33339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CBA97F-D8C8-4D46-B28A-90CA90BE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31" y="202777"/>
            <a:ext cx="10515600" cy="1325563"/>
          </a:xfrm>
        </p:spPr>
        <p:txBody>
          <a:bodyPr/>
          <a:lstStyle/>
          <a:p>
            <a:pPr algn="ctr"/>
            <a:r>
              <a:rPr lang="es-CL" dirty="0"/>
              <a:t>Ejemplos de Sales Minerales 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B7200F2F-0E31-DF48-95AD-DAFB2F73633F}"/>
              </a:ext>
            </a:extLst>
          </p:cNvPr>
          <p:cNvSpPr/>
          <p:nvPr/>
        </p:nvSpPr>
        <p:spPr>
          <a:xfrm>
            <a:off x="783431" y="1528340"/>
            <a:ext cx="4672014" cy="20716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UnitPro"/>
              </a:rPr>
              <a:t>El calcio</a:t>
            </a:r>
          </a:p>
          <a:p>
            <a:pPr algn="ctr"/>
            <a:endParaRPr lang="es-CL" sz="800" dirty="0">
              <a:latin typeface="UnitPro"/>
            </a:endParaRPr>
          </a:p>
          <a:p>
            <a:pPr algn="ctr"/>
            <a:r>
              <a:rPr lang="es-CL" sz="2400" dirty="0">
                <a:latin typeface="UnitPro"/>
              </a:rPr>
              <a:t>Forma parte de los huesos y dientes, y se obtiene de alimentos como la leche y sus derivados</a:t>
            </a:r>
            <a:endParaRPr lang="es-CL" sz="2400" dirty="0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A8F81842-0995-8145-B58C-863CA60F3E2B}"/>
              </a:ext>
            </a:extLst>
          </p:cNvPr>
          <p:cNvSpPr/>
          <p:nvPr/>
        </p:nvSpPr>
        <p:spPr>
          <a:xfrm>
            <a:off x="6029326" y="1528340"/>
            <a:ext cx="5815012" cy="20716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UnitPro"/>
              </a:rPr>
              <a:t>El hierro </a:t>
            </a:r>
          </a:p>
          <a:p>
            <a:pPr algn="ctr"/>
            <a:endParaRPr lang="es-CL" sz="800" dirty="0">
              <a:latin typeface="UnitPro"/>
            </a:endParaRPr>
          </a:p>
          <a:p>
            <a:pPr algn="ctr"/>
            <a:r>
              <a:rPr lang="es-CL" sz="2400" dirty="0">
                <a:latin typeface="UnitPro"/>
              </a:rPr>
              <a:t>Presente en las carnes, se encuentra en la hemoglobina, una proteína de los glóbulos rojos. </a:t>
            </a:r>
            <a:endParaRPr lang="es-CL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337288-1C8B-804E-9753-9221786AC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820" y="3914773"/>
            <a:ext cx="5132581" cy="268605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396B87E-F765-7242-B462-771A68001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63" y="3770607"/>
            <a:ext cx="3956845" cy="26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6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46B6D837-0D6F-5240-96FA-0B5B516314FF}"/>
              </a:ext>
            </a:extLst>
          </p:cNvPr>
          <p:cNvSpPr/>
          <p:nvPr/>
        </p:nvSpPr>
        <p:spPr>
          <a:xfrm>
            <a:off x="4847881" y="606180"/>
            <a:ext cx="2364904" cy="8121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Vitaminas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6EBA509B-722F-C74A-A7D1-05F8285BA1CD}"/>
              </a:ext>
            </a:extLst>
          </p:cNvPr>
          <p:cNvSpPr/>
          <p:nvPr/>
        </p:nvSpPr>
        <p:spPr>
          <a:xfrm>
            <a:off x="300037" y="2505184"/>
            <a:ext cx="3529013" cy="13133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Pueden ser hidrosolubles, si se disuelven en agua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0DC63F97-74C9-2D44-A870-4A975501C8A9}"/>
              </a:ext>
            </a:extLst>
          </p:cNvPr>
          <p:cNvSpPr/>
          <p:nvPr/>
        </p:nvSpPr>
        <p:spPr>
          <a:xfrm>
            <a:off x="1928811" y="4329749"/>
            <a:ext cx="3529013" cy="13133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También pueden ser liposolubles, si se disuelven en grasas o aceites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D863FDCD-4613-8542-955C-1BEBB0E64894}"/>
              </a:ext>
            </a:extLst>
          </p:cNvPr>
          <p:cNvSpPr/>
          <p:nvPr/>
        </p:nvSpPr>
        <p:spPr>
          <a:xfrm>
            <a:off x="8684398" y="2375019"/>
            <a:ext cx="2974203" cy="15737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Nuestro organismo no las sintetiza 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84D05E3-AA84-1E4C-837C-77920AB2CD35}"/>
              </a:ext>
            </a:extLst>
          </p:cNvPr>
          <p:cNvSpPr/>
          <p:nvPr/>
        </p:nvSpPr>
        <p:spPr>
          <a:xfrm>
            <a:off x="6657974" y="4568956"/>
            <a:ext cx="4776787" cy="18340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Deben ser incorporadas al organismo a través de alimentos como frutas, verduras y cereales integrales</a:t>
            </a:r>
            <a:endParaRPr lang="es-CL" sz="2000" dirty="0">
              <a:solidFill>
                <a:schemeClr val="tx1"/>
              </a:solidFill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9591CE1-97D7-EE4E-960B-72C31A911B9E}"/>
              </a:ext>
            </a:extLst>
          </p:cNvPr>
          <p:cNvCxnSpPr/>
          <p:nvPr/>
        </p:nvCxnSpPr>
        <p:spPr>
          <a:xfrm>
            <a:off x="2528888" y="1956988"/>
            <a:ext cx="8101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EDDD3021-98E5-FE47-8A3E-53E69658DE2A}"/>
              </a:ext>
            </a:extLst>
          </p:cNvPr>
          <p:cNvCxnSpPr/>
          <p:nvPr/>
        </p:nvCxnSpPr>
        <p:spPr>
          <a:xfrm>
            <a:off x="10658475" y="1914525"/>
            <a:ext cx="0" cy="460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054686B-2AE5-3444-AE6E-5F190B0E163B}"/>
              </a:ext>
            </a:extLst>
          </p:cNvPr>
          <p:cNvCxnSpPr/>
          <p:nvPr/>
        </p:nvCxnSpPr>
        <p:spPr>
          <a:xfrm>
            <a:off x="7886700" y="1956988"/>
            <a:ext cx="0" cy="2611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F9821944-E8D4-FF47-8ECF-9B1BC55C1DB2}"/>
              </a:ext>
            </a:extLst>
          </p:cNvPr>
          <p:cNvCxnSpPr/>
          <p:nvPr/>
        </p:nvCxnSpPr>
        <p:spPr>
          <a:xfrm>
            <a:off x="4743450" y="1956988"/>
            <a:ext cx="104431" cy="2372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53F0B6C9-7A35-8944-A7B4-5D8E57760945}"/>
              </a:ext>
            </a:extLst>
          </p:cNvPr>
          <p:cNvCxnSpPr/>
          <p:nvPr/>
        </p:nvCxnSpPr>
        <p:spPr>
          <a:xfrm>
            <a:off x="2528888" y="1956988"/>
            <a:ext cx="0" cy="538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5C8A920-908E-3746-92BF-740A19579FEA}"/>
              </a:ext>
            </a:extLst>
          </p:cNvPr>
          <p:cNvCxnSpPr>
            <a:stCxn id="4" idx="2"/>
          </p:cNvCxnSpPr>
          <p:nvPr/>
        </p:nvCxnSpPr>
        <p:spPr>
          <a:xfrm>
            <a:off x="6030333" y="1418281"/>
            <a:ext cx="0" cy="538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E61E0A3-79D6-E54A-836A-668BA3210E41}"/>
              </a:ext>
            </a:extLst>
          </p:cNvPr>
          <p:cNvSpPr txBox="1"/>
          <p:nvPr/>
        </p:nvSpPr>
        <p:spPr>
          <a:xfrm>
            <a:off x="3943350" y="1571625"/>
            <a:ext cx="474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Características </a:t>
            </a:r>
          </a:p>
        </p:txBody>
      </p:sp>
    </p:spTree>
    <p:extLst>
      <p:ext uri="{BB962C8B-B14F-4D97-AF65-F5344CB8AC3E}">
        <p14:creationId xmlns:p14="http://schemas.microsoft.com/office/powerpoint/2010/main" val="1180940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5AEB0B28-D49E-A847-A20C-BBD322AB80AA}"/>
              </a:ext>
            </a:extLst>
          </p:cNvPr>
          <p:cNvSpPr/>
          <p:nvPr/>
        </p:nvSpPr>
        <p:spPr>
          <a:xfrm>
            <a:off x="509586" y="751796"/>
            <a:ext cx="3529013" cy="13133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Estos nutrientes participan en reacciones metabólicas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33CF74D7-8C9A-0D4F-97B4-57FA2D23A026}"/>
              </a:ext>
            </a:extLst>
          </p:cNvPr>
          <p:cNvSpPr/>
          <p:nvPr/>
        </p:nvSpPr>
        <p:spPr>
          <a:xfrm>
            <a:off x="7558088" y="4786313"/>
            <a:ext cx="4224337" cy="16454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Brindan protección y defensa al organismo ante las infecciones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3966BEEE-AD8D-1246-B8D3-CBA81D539C63}"/>
              </a:ext>
            </a:extLst>
          </p:cNvPr>
          <p:cNvSpPr/>
          <p:nvPr/>
        </p:nvSpPr>
        <p:spPr>
          <a:xfrm>
            <a:off x="8248649" y="981711"/>
            <a:ext cx="3529013" cy="13133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 Son fundamentales para el crecimiento y la reparación de </a:t>
            </a:r>
            <a:endParaRPr lang="es-CL" sz="2000" dirty="0">
              <a:solidFill>
                <a:schemeClr val="tx1"/>
              </a:solidFill>
            </a:endParaRP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tejidos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F2B80CB9-068D-FD43-9BA3-7E226AC750F2}"/>
              </a:ext>
            </a:extLst>
          </p:cNvPr>
          <p:cNvSpPr/>
          <p:nvPr/>
        </p:nvSpPr>
        <p:spPr>
          <a:xfrm>
            <a:off x="285748" y="4447931"/>
            <a:ext cx="3976688" cy="17671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Contribuyen a mantener saludables la vista, la piel, los vasos sanguíneos y otros tejidos.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E4325194-FDD5-884A-A436-FC0C7CE942F5}"/>
              </a:ext>
            </a:extLst>
          </p:cNvPr>
          <p:cNvSpPr/>
          <p:nvPr/>
        </p:nvSpPr>
        <p:spPr>
          <a:xfrm>
            <a:off x="4252941" y="2125156"/>
            <a:ext cx="3781367" cy="16490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chemeClr val="tx1"/>
                </a:solidFill>
              </a:rPr>
              <a:t>Funciones de Vitaminas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D298106F-DA3D-0240-A8C2-0743D24713A8}"/>
              </a:ext>
            </a:extLst>
          </p:cNvPr>
          <p:cNvCxnSpPr>
            <a:endCxn id="6" idx="3"/>
          </p:cNvCxnSpPr>
          <p:nvPr/>
        </p:nvCxnSpPr>
        <p:spPr>
          <a:xfrm flipH="1" flipV="1">
            <a:off x="4038599" y="1408494"/>
            <a:ext cx="1376364" cy="656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FBD49EB-835A-D94B-B6E1-F5C5AC183B6F}"/>
              </a:ext>
            </a:extLst>
          </p:cNvPr>
          <p:cNvCxnSpPr/>
          <p:nvPr/>
        </p:nvCxnSpPr>
        <p:spPr>
          <a:xfrm flipV="1">
            <a:off x="6443663" y="1408494"/>
            <a:ext cx="1804986" cy="656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702A1D33-2371-ED40-B699-AEE4577AC314}"/>
              </a:ext>
            </a:extLst>
          </p:cNvPr>
          <p:cNvCxnSpPr/>
          <p:nvPr/>
        </p:nvCxnSpPr>
        <p:spPr>
          <a:xfrm>
            <a:off x="8034308" y="3429000"/>
            <a:ext cx="1409730" cy="1357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327FE13E-04C7-7146-A85C-DF585ECD4FA9}"/>
              </a:ext>
            </a:extLst>
          </p:cNvPr>
          <p:cNvCxnSpPr/>
          <p:nvPr/>
        </p:nvCxnSpPr>
        <p:spPr>
          <a:xfrm flipH="1">
            <a:off x="3143250" y="3601592"/>
            <a:ext cx="1119186" cy="846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640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1F496-C569-C646-BBCB-5DD48078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2500314"/>
            <a:ext cx="10515600" cy="1504950"/>
          </a:xfrm>
        </p:spPr>
        <p:txBody>
          <a:bodyPr>
            <a:normAutofit/>
          </a:bodyPr>
          <a:lstStyle/>
          <a:p>
            <a:pPr algn="ctr"/>
            <a:r>
              <a:rPr lang="es-CL" sz="4800" b="1" dirty="0"/>
              <a:t>Moléculas orgánicas </a:t>
            </a:r>
          </a:p>
        </p:txBody>
      </p:sp>
    </p:spTree>
    <p:extLst>
      <p:ext uri="{BB962C8B-B14F-4D97-AF65-F5344CB8AC3E}">
        <p14:creationId xmlns:p14="http://schemas.microsoft.com/office/powerpoint/2010/main" val="385636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F101A04B-FD8C-E244-915B-0098E540E349}"/>
              </a:ext>
            </a:extLst>
          </p:cNvPr>
          <p:cNvSpPr/>
          <p:nvPr/>
        </p:nvSpPr>
        <p:spPr>
          <a:xfrm>
            <a:off x="4763169" y="857346"/>
            <a:ext cx="2748777" cy="9058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</a:rPr>
              <a:t>Proteínas </a:t>
            </a: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14CF3BF4-2E14-1D4B-98D3-74BC634DBDA0}"/>
              </a:ext>
            </a:extLst>
          </p:cNvPr>
          <p:cNvSpPr/>
          <p:nvPr/>
        </p:nvSpPr>
        <p:spPr>
          <a:xfrm>
            <a:off x="314325" y="2411622"/>
            <a:ext cx="3781367" cy="16490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Son polímeros formados por monómeros llamado aminoácidos.</a:t>
            </a: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CA2B1FC0-F32E-6B4F-9F04-BCFBE7D9B3B2}"/>
              </a:ext>
            </a:extLst>
          </p:cNvPr>
          <p:cNvSpPr/>
          <p:nvPr/>
        </p:nvSpPr>
        <p:spPr>
          <a:xfrm>
            <a:off x="8672512" y="3028953"/>
            <a:ext cx="3076575" cy="265564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Forman parte de la sangre, la piel, los huesos, los músculos y las neuronas, y cumplen un rol fundamental en su desarrollo, mantención y reparación. </a:t>
            </a:r>
          </a:p>
        </p:txBody>
      </p:sp>
      <p:sp>
        <p:nvSpPr>
          <p:cNvPr id="39" name="Rectángulo redondeado 38">
            <a:extLst>
              <a:ext uri="{FF2B5EF4-FFF2-40B4-BE49-F238E27FC236}">
                <a16:creationId xmlns:a16="http://schemas.microsoft.com/office/drawing/2014/main" id="{309C2B9D-1E22-394D-BBBC-A815C9163D61}"/>
              </a:ext>
            </a:extLst>
          </p:cNvPr>
          <p:cNvSpPr/>
          <p:nvPr/>
        </p:nvSpPr>
        <p:spPr>
          <a:xfrm>
            <a:off x="3730579" y="4507056"/>
            <a:ext cx="3781367" cy="16490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Formados por:</a:t>
            </a:r>
          </a:p>
          <a:p>
            <a:pPr algn="ctr"/>
            <a:r>
              <a:rPr lang="es-CL" sz="2400" dirty="0">
                <a:solidFill>
                  <a:schemeClr val="tx1"/>
                </a:solidFill>
              </a:rPr>
              <a:t>CHON</a:t>
            </a:r>
          </a:p>
        </p:txBody>
      </p:sp>
    </p:spTree>
    <p:extLst>
      <p:ext uri="{BB962C8B-B14F-4D97-AF65-F5344CB8AC3E}">
        <p14:creationId xmlns:p14="http://schemas.microsoft.com/office/powerpoint/2010/main" val="576563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F3951DA0-CDB9-9545-8A33-3AF6B810263B}"/>
              </a:ext>
            </a:extLst>
          </p:cNvPr>
          <p:cNvSpPr/>
          <p:nvPr/>
        </p:nvSpPr>
        <p:spPr>
          <a:xfrm>
            <a:off x="4195439" y="2741333"/>
            <a:ext cx="3781367" cy="134530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</a:rPr>
              <a:t>Funciones de Proteína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8B95A453-3020-0340-9A1A-263B7AE60EA1}"/>
              </a:ext>
            </a:extLst>
          </p:cNvPr>
          <p:cNvSpPr/>
          <p:nvPr/>
        </p:nvSpPr>
        <p:spPr>
          <a:xfrm>
            <a:off x="685770" y="565681"/>
            <a:ext cx="2519363" cy="155947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</a:rPr>
              <a:t>Estructural: </a:t>
            </a:r>
            <a:r>
              <a:rPr lang="es-CL" sz="2000" dirty="0">
                <a:solidFill>
                  <a:schemeClr val="tx1"/>
                </a:solidFill>
              </a:rPr>
              <a:t>forman parte membranas celulares. 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176DB71B-8C42-9E46-8826-EA5174A224B5}"/>
              </a:ext>
            </a:extLst>
          </p:cNvPr>
          <p:cNvSpPr/>
          <p:nvPr/>
        </p:nvSpPr>
        <p:spPr>
          <a:xfrm>
            <a:off x="566649" y="4506549"/>
            <a:ext cx="2638484" cy="141892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</a:rPr>
              <a:t> Defensiva: </a:t>
            </a:r>
            <a:r>
              <a:rPr lang="es-CL" sz="2000" dirty="0">
                <a:solidFill>
                  <a:schemeClr val="tx1"/>
                </a:solidFill>
              </a:rPr>
              <a:t>brindan protección y defensas al organismo 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40CB10-B8D7-D24E-A189-9AEA6D2495D2}"/>
              </a:ext>
            </a:extLst>
          </p:cNvPr>
          <p:cNvSpPr/>
          <p:nvPr/>
        </p:nvSpPr>
        <p:spPr>
          <a:xfrm>
            <a:off x="5338322" y="291978"/>
            <a:ext cx="2638484" cy="130462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</a:rPr>
              <a:t> Enzimática: </a:t>
            </a:r>
            <a:r>
              <a:rPr lang="es-CL" sz="2000" dirty="0">
                <a:solidFill>
                  <a:schemeClr val="tx1"/>
                </a:solidFill>
              </a:rPr>
              <a:t>ayudan a realizar algunos metabolismo. 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257BDB9D-7599-D34B-AE2C-056BFCED2B0F}"/>
              </a:ext>
            </a:extLst>
          </p:cNvPr>
          <p:cNvSpPr/>
          <p:nvPr/>
        </p:nvSpPr>
        <p:spPr>
          <a:xfrm>
            <a:off x="5295811" y="5231370"/>
            <a:ext cx="2638484" cy="138821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</a:rPr>
              <a:t>Movimiento: </a:t>
            </a:r>
            <a:r>
              <a:rPr lang="es-CL" sz="2000" dirty="0">
                <a:solidFill>
                  <a:schemeClr val="tx1"/>
                </a:solidFill>
              </a:rPr>
              <a:t>permiten la contracción 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</a:rPr>
              <a:t>muscular. 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91CA9EF6-BADC-0846-AC75-4B1B1F620050}"/>
              </a:ext>
            </a:extLst>
          </p:cNvPr>
          <p:cNvSpPr/>
          <p:nvPr/>
        </p:nvSpPr>
        <p:spPr>
          <a:xfrm>
            <a:off x="9203474" y="1704488"/>
            <a:ext cx="2638484" cy="138821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</a:rPr>
              <a:t>Transporte de sustancias.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023746F7-EFE4-264C-A0AA-C07B29B9E583}"/>
              </a:ext>
            </a:extLst>
          </p:cNvPr>
          <p:cNvSpPr/>
          <p:nvPr/>
        </p:nvSpPr>
        <p:spPr>
          <a:xfrm>
            <a:off x="9224260" y="4537262"/>
            <a:ext cx="2638484" cy="138821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</a:rPr>
              <a:t>Reguladores </a:t>
            </a:r>
            <a:endParaRPr lang="es-CL" sz="2000" dirty="0">
              <a:solidFill>
                <a:schemeClr val="tx1"/>
              </a:solidFill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FD578EAF-85B5-D44C-A5F6-36652E00713F}"/>
              </a:ext>
            </a:extLst>
          </p:cNvPr>
          <p:cNvCxnSpPr>
            <a:endCxn id="7" idx="2"/>
          </p:cNvCxnSpPr>
          <p:nvPr/>
        </p:nvCxnSpPr>
        <p:spPr>
          <a:xfrm flipV="1">
            <a:off x="6486525" y="1596606"/>
            <a:ext cx="171039" cy="1144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1AC7C17-B6FC-1646-B8BD-D7D8D80317C1}"/>
              </a:ext>
            </a:extLst>
          </p:cNvPr>
          <p:cNvCxnSpPr>
            <a:endCxn id="5" idx="3"/>
          </p:cNvCxnSpPr>
          <p:nvPr/>
        </p:nvCxnSpPr>
        <p:spPr>
          <a:xfrm flipH="1" flipV="1">
            <a:off x="3205133" y="1345419"/>
            <a:ext cx="1709767" cy="1395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2068DCF5-C530-B844-83F1-1EBA736D6E16}"/>
              </a:ext>
            </a:extLst>
          </p:cNvPr>
          <p:cNvCxnSpPr>
            <a:endCxn id="9" idx="1"/>
          </p:cNvCxnSpPr>
          <p:nvPr/>
        </p:nvCxnSpPr>
        <p:spPr>
          <a:xfrm flipV="1">
            <a:off x="7976806" y="2398597"/>
            <a:ext cx="1226668" cy="694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7E770FF0-5ED9-174A-9A73-6641DF4410F8}"/>
              </a:ext>
            </a:extLst>
          </p:cNvPr>
          <p:cNvCxnSpPr/>
          <p:nvPr/>
        </p:nvCxnSpPr>
        <p:spPr>
          <a:xfrm>
            <a:off x="8023093" y="3729038"/>
            <a:ext cx="1180381" cy="942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6F43168-2DD7-174F-8325-8D8EF7E07D8B}"/>
              </a:ext>
            </a:extLst>
          </p:cNvPr>
          <p:cNvCxnSpPr>
            <a:stCxn id="4" idx="2"/>
          </p:cNvCxnSpPr>
          <p:nvPr/>
        </p:nvCxnSpPr>
        <p:spPr>
          <a:xfrm>
            <a:off x="6086123" y="4086642"/>
            <a:ext cx="128940" cy="1129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5F27ED61-AA33-A941-A1B2-E60D5EEC65C2}"/>
              </a:ext>
            </a:extLst>
          </p:cNvPr>
          <p:cNvCxnSpPr/>
          <p:nvPr/>
        </p:nvCxnSpPr>
        <p:spPr>
          <a:xfrm flipH="1">
            <a:off x="2400300" y="3286125"/>
            <a:ext cx="1795139" cy="1143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328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59608-E074-194F-8669-488202A04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6C5A87-D32E-CD4A-B6C2-743788267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183" y="1690688"/>
            <a:ext cx="4848630" cy="3639621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BE47D7FB-BC14-0C47-AB1F-5A7C0799477D}"/>
              </a:ext>
            </a:extLst>
          </p:cNvPr>
          <p:cNvSpPr/>
          <p:nvPr/>
        </p:nvSpPr>
        <p:spPr>
          <a:xfrm>
            <a:off x="879262" y="2091666"/>
            <a:ext cx="2430864" cy="38805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u="sng" dirty="0">
                <a:solidFill>
                  <a:schemeClr val="tx1"/>
                </a:solidFill>
              </a:rPr>
              <a:t>De origen animal.         </a:t>
            </a:r>
            <a:r>
              <a:rPr lang="es-CL" dirty="0">
                <a:solidFill>
                  <a:schemeClr val="tx1"/>
                </a:solidFill>
              </a:rPr>
              <a:t>- leche,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 Yogur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 Queso 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 Quesillo</a:t>
            </a:r>
            <a:br>
              <a:rPr lang="es-CL" dirty="0">
                <a:solidFill>
                  <a:schemeClr val="tx1"/>
                </a:solidFill>
              </a:rPr>
            </a:br>
            <a:r>
              <a:rPr lang="es-CL" dirty="0">
                <a:solidFill>
                  <a:schemeClr val="tx1"/>
                </a:solidFill>
              </a:rPr>
              <a:t>- huevos</a:t>
            </a:r>
          </a:p>
          <a:p>
            <a:br>
              <a:rPr lang="es-CL" dirty="0">
                <a:solidFill>
                  <a:schemeClr val="tx1"/>
                </a:solidFill>
              </a:rPr>
            </a:br>
            <a:r>
              <a:rPr lang="es-CL" dirty="0">
                <a:solidFill>
                  <a:schemeClr val="tx1"/>
                </a:solidFill>
              </a:rPr>
              <a:t>carnes: 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chemeClr val="tx1"/>
                </a:solidFill>
              </a:rPr>
              <a:t>Pescado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 Pollo </a:t>
            </a:r>
            <a:br>
              <a:rPr lang="es-CL" dirty="0">
                <a:solidFill>
                  <a:schemeClr val="tx1"/>
                </a:solidFill>
              </a:rPr>
            </a:br>
            <a:r>
              <a:rPr lang="es-CL" dirty="0">
                <a:solidFill>
                  <a:schemeClr val="tx1"/>
                </a:solidFill>
              </a:rPr>
              <a:t>- pavo </a:t>
            </a:r>
            <a:br>
              <a:rPr lang="es-CL" dirty="0">
                <a:solidFill>
                  <a:schemeClr val="tx1"/>
                </a:solidFill>
              </a:rPr>
            </a:br>
            <a:r>
              <a:rPr lang="es-CL" dirty="0">
                <a:solidFill>
                  <a:schemeClr val="tx1"/>
                </a:solidFill>
              </a:rPr>
              <a:t>- vacuno </a:t>
            </a:r>
          </a:p>
          <a:p>
            <a:pPr algn="ctr"/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C29D8368-9235-1A44-93C0-0B963FCC52C9}"/>
              </a:ext>
            </a:extLst>
          </p:cNvPr>
          <p:cNvSpPr/>
          <p:nvPr/>
        </p:nvSpPr>
        <p:spPr>
          <a:xfrm>
            <a:off x="9094385" y="2463141"/>
            <a:ext cx="2621364" cy="25669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 dirty="0">
              <a:solidFill>
                <a:schemeClr val="tx1"/>
              </a:solidFill>
            </a:endParaRPr>
          </a:p>
          <a:p>
            <a:pPr algn="ctr"/>
            <a:endParaRPr lang="es-CL" u="sng" dirty="0">
              <a:solidFill>
                <a:schemeClr val="tx1"/>
              </a:solidFill>
            </a:endParaRPr>
          </a:p>
          <a:p>
            <a:pPr algn="ctr"/>
            <a:r>
              <a:rPr lang="es-CL" u="sng" dirty="0">
                <a:solidFill>
                  <a:schemeClr val="tx1"/>
                </a:solidFill>
              </a:rPr>
              <a:t>De origen vegetal. 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chemeClr val="tx1"/>
                </a:solidFill>
              </a:rPr>
              <a:t>Porotos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chemeClr val="tx1"/>
                </a:solidFill>
              </a:rPr>
              <a:t>garbanzos</a:t>
            </a:r>
            <a:br>
              <a:rPr lang="es-CL" dirty="0">
                <a:solidFill>
                  <a:schemeClr val="tx1"/>
                </a:solidFill>
              </a:rPr>
            </a:br>
            <a:r>
              <a:rPr lang="es-CL" dirty="0">
                <a:solidFill>
                  <a:schemeClr val="tx1"/>
                </a:solidFill>
              </a:rPr>
              <a:t>- lentejas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chemeClr val="tx1"/>
                </a:solidFill>
              </a:rPr>
              <a:t>arvejas 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chemeClr val="tx1"/>
                </a:solidFill>
              </a:rPr>
              <a:t>soya. 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7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97967535-2E70-A746-B0DD-C544A94B4E59}"/>
              </a:ext>
            </a:extLst>
          </p:cNvPr>
          <p:cNvSpPr/>
          <p:nvPr/>
        </p:nvSpPr>
        <p:spPr>
          <a:xfrm>
            <a:off x="3778479" y="646597"/>
            <a:ext cx="3549193" cy="103288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</a:rPr>
              <a:t>Carbohídratos o hidratos de carbono 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1EF52BE7-0160-CF4C-9D51-1765F40BD9AD}"/>
              </a:ext>
            </a:extLst>
          </p:cNvPr>
          <p:cNvSpPr/>
          <p:nvPr/>
        </p:nvSpPr>
        <p:spPr>
          <a:xfrm>
            <a:off x="280111" y="3261033"/>
            <a:ext cx="2739314" cy="16946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Son polímeros formados por monómeros llamados monósacaridos 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D16BEEF9-1184-1349-B07E-7D71DA832E73}"/>
              </a:ext>
            </a:extLst>
          </p:cNvPr>
          <p:cNvSpPr/>
          <p:nvPr/>
        </p:nvSpPr>
        <p:spPr>
          <a:xfrm>
            <a:off x="7886701" y="3261033"/>
            <a:ext cx="3871913" cy="1971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latin typeface="UnitPro"/>
              </a:rPr>
              <a:t>Existen carbohidratos de estructura más sencilla, como la glucosa y la sacarosa</a:t>
            </a:r>
          </a:p>
          <a:p>
            <a:pPr algn="ctr"/>
            <a:r>
              <a:rPr lang="es-CL" sz="2000" dirty="0">
                <a:latin typeface="UnitPro"/>
              </a:rPr>
              <a:t>Carbohidratos más complejos, como la celulosa y el almidón.</a:t>
            </a:r>
            <a:endParaRPr lang="es-CL" sz="2000" dirty="0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7B2FCE93-44EF-9F4E-AE33-CF3BD51DFD5F}"/>
              </a:ext>
            </a:extLst>
          </p:cNvPr>
          <p:cNvSpPr/>
          <p:nvPr/>
        </p:nvSpPr>
        <p:spPr>
          <a:xfrm>
            <a:off x="4104399" y="3957637"/>
            <a:ext cx="2453564" cy="115083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CHO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B9B24796-B55C-F94D-B70E-09BF406691C5}"/>
              </a:ext>
            </a:extLst>
          </p:cNvPr>
          <p:cNvCxnSpPr/>
          <p:nvPr/>
        </p:nvCxnSpPr>
        <p:spPr>
          <a:xfrm>
            <a:off x="1649768" y="2400300"/>
            <a:ext cx="81728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4EE93CD6-B951-CE4C-8C2E-3C4EF16A5F5C}"/>
              </a:ext>
            </a:extLst>
          </p:cNvPr>
          <p:cNvCxnSpPr>
            <a:endCxn id="8" idx="0"/>
          </p:cNvCxnSpPr>
          <p:nvPr/>
        </p:nvCxnSpPr>
        <p:spPr>
          <a:xfrm>
            <a:off x="9822657" y="2343150"/>
            <a:ext cx="1" cy="917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9C04632B-0839-EC44-9150-9AB18850088D}"/>
              </a:ext>
            </a:extLst>
          </p:cNvPr>
          <p:cNvCxnSpPr/>
          <p:nvPr/>
        </p:nvCxnSpPr>
        <p:spPr>
          <a:xfrm>
            <a:off x="5453062" y="2400300"/>
            <a:ext cx="0" cy="1557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FF438BEE-BA2E-E846-BE67-92F2FA2D27A2}"/>
              </a:ext>
            </a:extLst>
          </p:cNvPr>
          <p:cNvCxnSpPr>
            <a:endCxn id="7" idx="0"/>
          </p:cNvCxnSpPr>
          <p:nvPr/>
        </p:nvCxnSpPr>
        <p:spPr>
          <a:xfrm>
            <a:off x="1649768" y="2400300"/>
            <a:ext cx="0" cy="860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B13428D4-49BE-124B-9B9F-12399A9829C8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553076" y="1679479"/>
            <a:ext cx="0" cy="720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8673B39-F31B-6F40-A709-750080C5C1D1}"/>
              </a:ext>
            </a:extLst>
          </p:cNvPr>
          <p:cNvSpPr txBox="1"/>
          <p:nvPr/>
        </p:nvSpPr>
        <p:spPr>
          <a:xfrm>
            <a:off x="4544114" y="1817727"/>
            <a:ext cx="238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Características </a:t>
            </a:r>
          </a:p>
        </p:txBody>
      </p:sp>
    </p:spTree>
    <p:extLst>
      <p:ext uri="{BB962C8B-B14F-4D97-AF65-F5344CB8AC3E}">
        <p14:creationId xmlns:p14="http://schemas.microsoft.com/office/powerpoint/2010/main" val="4193702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8167053C-E951-B54C-8520-DC5D3CC34AFB}"/>
              </a:ext>
            </a:extLst>
          </p:cNvPr>
          <p:cNvSpPr/>
          <p:nvPr/>
        </p:nvSpPr>
        <p:spPr>
          <a:xfrm>
            <a:off x="4278541" y="2543176"/>
            <a:ext cx="3549193" cy="146411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</a:rPr>
              <a:t>Funciones Carbohídratos o hidratos de carbono 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2585D46F-4333-1C48-9DE4-EDE7B693F4B1}"/>
              </a:ext>
            </a:extLst>
          </p:cNvPr>
          <p:cNvSpPr/>
          <p:nvPr/>
        </p:nvSpPr>
        <p:spPr>
          <a:xfrm>
            <a:off x="285750" y="946372"/>
            <a:ext cx="3529013" cy="13133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</a:rPr>
              <a:t>Energética: </a:t>
            </a:r>
            <a:r>
              <a:rPr lang="es-CL" sz="2000" dirty="0">
                <a:solidFill>
                  <a:schemeClr val="tx1"/>
                </a:solidFill>
              </a:rPr>
              <a:t>principal fuente de energía inmediata para el organismo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486C9044-C9CD-B948-A2E2-8325D39EF798}"/>
              </a:ext>
            </a:extLst>
          </p:cNvPr>
          <p:cNvSpPr/>
          <p:nvPr/>
        </p:nvSpPr>
        <p:spPr>
          <a:xfrm>
            <a:off x="1057943" y="4809992"/>
            <a:ext cx="2937794" cy="12573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</a:rPr>
              <a:t> Mantener la temperatura corporal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9C458C3B-1C5A-F94A-9346-84FDDD35ECB0}"/>
              </a:ext>
            </a:extLst>
          </p:cNvPr>
          <p:cNvSpPr/>
          <p:nvPr/>
        </p:nvSpPr>
        <p:spPr>
          <a:xfrm>
            <a:off x="8325989" y="607314"/>
            <a:ext cx="3404854" cy="12809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Forman parte de las membranas celulares y de la matriz extracelular.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57F736AF-1F04-0D44-B56E-31AE15BF73F0}"/>
              </a:ext>
            </a:extLst>
          </p:cNvPr>
          <p:cNvSpPr/>
          <p:nvPr/>
        </p:nvSpPr>
        <p:spPr>
          <a:xfrm>
            <a:off x="6429375" y="5341942"/>
            <a:ext cx="3793228" cy="13006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Proporcionan fibra, sustancia necesaria para una adecuada digestión.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E5C9066-989A-AA4C-A0A4-667F8EA51D89}"/>
              </a:ext>
            </a:extLst>
          </p:cNvPr>
          <p:cNvCxnSpPr/>
          <p:nvPr/>
        </p:nvCxnSpPr>
        <p:spPr>
          <a:xfrm flipV="1">
            <a:off x="6900863" y="1285875"/>
            <a:ext cx="1285875" cy="112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89127C0-F291-5C4F-86E3-0C1241812B11}"/>
              </a:ext>
            </a:extLst>
          </p:cNvPr>
          <p:cNvCxnSpPr>
            <a:endCxn id="6" idx="3"/>
          </p:cNvCxnSpPr>
          <p:nvPr/>
        </p:nvCxnSpPr>
        <p:spPr>
          <a:xfrm flipH="1" flipV="1">
            <a:off x="3814763" y="1603070"/>
            <a:ext cx="1612675" cy="940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974D3A5C-708B-6841-8AA0-115160CFE905}"/>
              </a:ext>
            </a:extLst>
          </p:cNvPr>
          <p:cNvCxnSpPr>
            <a:stCxn id="4" idx="1"/>
            <a:endCxn id="7" idx="0"/>
          </p:cNvCxnSpPr>
          <p:nvPr/>
        </p:nvCxnSpPr>
        <p:spPr>
          <a:xfrm flipH="1">
            <a:off x="2526840" y="3275236"/>
            <a:ext cx="1751701" cy="1534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BE5DA57-3530-4E4C-875A-0E2FD8691DED}"/>
              </a:ext>
            </a:extLst>
          </p:cNvPr>
          <p:cNvCxnSpPr>
            <a:endCxn id="9" idx="0"/>
          </p:cNvCxnSpPr>
          <p:nvPr/>
        </p:nvCxnSpPr>
        <p:spPr>
          <a:xfrm>
            <a:off x="6757988" y="4007295"/>
            <a:ext cx="1568001" cy="133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47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FDC46-4EBA-EB40-9878-2A42FEBD9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0684"/>
            <a:ext cx="9144000" cy="1171354"/>
          </a:xfrm>
        </p:spPr>
        <p:txBody>
          <a:bodyPr/>
          <a:lstStyle/>
          <a:p>
            <a:r>
              <a:rPr lang="es-CL" dirty="0"/>
              <a:t>Conociendo los Nutrientes </a:t>
            </a:r>
          </a:p>
        </p:txBody>
      </p:sp>
    </p:spTree>
    <p:extLst>
      <p:ext uri="{BB962C8B-B14F-4D97-AF65-F5344CB8AC3E}">
        <p14:creationId xmlns:p14="http://schemas.microsoft.com/office/powerpoint/2010/main" val="3579829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E6D5095-B43E-224E-A6D7-4DE82294F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441450"/>
            <a:ext cx="5553075" cy="3702050"/>
          </a:xfrm>
          <a:prstGeom prst="rect">
            <a:avLst/>
          </a:prstGeom>
        </p:spPr>
      </p:pic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99DBF8E8-56C1-5B45-B298-F09C16F3BF12}"/>
              </a:ext>
            </a:extLst>
          </p:cNvPr>
          <p:cNvSpPr/>
          <p:nvPr/>
        </p:nvSpPr>
        <p:spPr>
          <a:xfrm>
            <a:off x="7891948" y="1109004"/>
            <a:ext cx="3895239" cy="46059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UnitPro"/>
              </a:rPr>
              <a:t>- Las papas</a:t>
            </a:r>
          </a:p>
          <a:p>
            <a:pPr algn="ctr"/>
            <a:r>
              <a:rPr lang="es-CL" sz="2800" dirty="0">
                <a:latin typeface="UnitPro"/>
              </a:rPr>
              <a:t>- Los fideos</a:t>
            </a:r>
          </a:p>
          <a:p>
            <a:pPr algn="ctr"/>
            <a:r>
              <a:rPr lang="es-CL" sz="2800" dirty="0">
                <a:latin typeface="UnitPro"/>
              </a:rPr>
              <a:t>- La harina, </a:t>
            </a:r>
          </a:p>
          <a:p>
            <a:pPr algn="ctr"/>
            <a:r>
              <a:rPr lang="es-CL" sz="2800" dirty="0">
                <a:latin typeface="UnitPro"/>
              </a:rPr>
              <a:t>-  La miel y </a:t>
            </a:r>
          </a:p>
          <a:p>
            <a:pPr marL="285750" indent="-285750" algn="ctr">
              <a:buFontTx/>
              <a:buChar char="-"/>
            </a:pPr>
            <a:r>
              <a:rPr lang="es-CL" sz="2800" dirty="0">
                <a:latin typeface="UnitPro"/>
              </a:rPr>
              <a:t>Los cereales. </a:t>
            </a:r>
          </a:p>
          <a:p>
            <a:pPr algn="ctr"/>
            <a:endParaRPr lang="es-CL" sz="2800" dirty="0">
              <a:latin typeface="UnitPro"/>
            </a:endParaRPr>
          </a:p>
          <a:p>
            <a:pPr marL="285750" indent="-285750" algn="ctr">
              <a:buFontTx/>
              <a:buChar char="-"/>
            </a:pPr>
            <a:r>
              <a:rPr lang="es-CL" sz="2800" dirty="0">
                <a:latin typeface="UnitPro"/>
              </a:rPr>
              <a:t>Cualquier alimento que incluya azúcares en su composición</a:t>
            </a:r>
            <a:endParaRPr lang="es-CL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10A9EAE-207C-D34A-8B2A-CC3D98CE699D}"/>
              </a:ext>
            </a:extLst>
          </p:cNvPr>
          <p:cNvSpPr txBox="1"/>
          <p:nvPr/>
        </p:nvSpPr>
        <p:spPr>
          <a:xfrm>
            <a:off x="928688" y="371475"/>
            <a:ext cx="417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Ejemplos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2653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4F40356-3129-824D-8AF9-CF7BA30B327E}"/>
              </a:ext>
            </a:extLst>
          </p:cNvPr>
          <p:cNvSpPr/>
          <p:nvPr/>
        </p:nvSpPr>
        <p:spPr>
          <a:xfrm>
            <a:off x="4633569" y="459017"/>
            <a:ext cx="2364904" cy="8121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Lípidos 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5175EB8C-7AFF-374D-A371-4438F8DD0CC5}"/>
              </a:ext>
            </a:extLst>
          </p:cNvPr>
          <p:cNvSpPr/>
          <p:nvPr/>
        </p:nvSpPr>
        <p:spPr>
          <a:xfrm>
            <a:off x="241394" y="2087326"/>
            <a:ext cx="3077705" cy="1441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Son polímeros formados por monómeros llamados ácidos grasos. 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EB9F9CDF-5702-9545-8C01-5F76669CAFDD}"/>
              </a:ext>
            </a:extLst>
          </p:cNvPr>
          <p:cNvSpPr/>
          <p:nvPr/>
        </p:nvSpPr>
        <p:spPr>
          <a:xfrm>
            <a:off x="8740373" y="1514950"/>
            <a:ext cx="3302796" cy="129321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Son insolubles en agua, es decir, no se disuelven en ella.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2E5AEA5F-C85E-2547-9912-61B4C50D4A40}"/>
              </a:ext>
            </a:extLst>
          </p:cNvPr>
          <p:cNvSpPr/>
          <p:nvPr/>
        </p:nvSpPr>
        <p:spPr>
          <a:xfrm>
            <a:off x="592363" y="4835707"/>
            <a:ext cx="3077705" cy="152223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 Los lípidos de origen animal son sólidas a temperatura ambiente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49CA9B90-E4A9-9D42-9488-76AD9B020A37}"/>
              </a:ext>
            </a:extLst>
          </p:cNvPr>
          <p:cNvSpPr/>
          <p:nvPr/>
        </p:nvSpPr>
        <p:spPr>
          <a:xfrm>
            <a:off x="4438930" y="5046620"/>
            <a:ext cx="3557589" cy="15254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 Lípidos de origen vegetal, son líquidos a temperatura ambiente y se denominan aceites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FE43D3F2-394D-4142-9567-2F45F8390182}"/>
              </a:ext>
            </a:extLst>
          </p:cNvPr>
          <p:cNvSpPr/>
          <p:nvPr/>
        </p:nvSpPr>
        <p:spPr>
          <a:xfrm>
            <a:off x="8612977" y="4503932"/>
            <a:ext cx="3557589" cy="185400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 Su princiapal función es entregar energía, la cual es almacenada ne forma de grasas.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FDF2A9D1-7964-7D40-836C-73240413FFD7}"/>
              </a:ext>
            </a:extLst>
          </p:cNvPr>
          <p:cNvSpPr/>
          <p:nvPr/>
        </p:nvSpPr>
        <p:spPr>
          <a:xfrm>
            <a:off x="8740374" y="3041710"/>
            <a:ext cx="2494364" cy="97460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CHONPS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AC1910B7-74C8-9744-982A-E14F192F4EEA}"/>
              </a:ext>
            </a:extLst>
          </p:cNvPr>
          <p:cNvCxnSpPr>
            <a:cxnSpLocks/>
          </p:cNvCxnSpPr>
          <p:nvPr/>
        </p:nvCxnSpPr>
        <p:spPr>
          <a:xfrm>
            <a:off x="2014538" y="1685925"/>
            <a:ext cx="65984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FA4D26C0-A233-D649-88B2-1554458B9D3F}"/>
              </a:ext>
            </a:extLst>
          </p:cNvPr>
          <p:cNvCxnSpPr/>
          <p:nvPr/>
        </p:nvCxnSpPr>
        <p:spPr>
          <a:xfrm>
            <a:off x="1957388" y="1700213"/>
            <a:ext cx="0" cy="38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D68A9A47-6D5A-894A-B087-EF4B4547BE3E}"/>
              </a:ext>
            </a:extLst>
          </p:cNvPr>
          <p:cNvCxnSpPr/>
          <p:nvPr/>
        </p:nvCxnSpPr>
        <p:spPr>
          <a:xfrm flipH="1">
            <a:off x="3543300" y="1685925"/>
            <a:ext cx="126768" cy="3149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588B10BF-501F-4C47-8B7D-D9030E094968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104787" y="1700213"/>
            <a:ext cx="112938" cy="3346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BD5BB635-1637-BB41-BC09-885876FD68D2}"/>
              </a:ext>
            </a:extLst>
          </p:cNvPr>
          <p:cNvCxnSpPr>
            <a:endCxn id="25" idx="1"/>
          </p:cNvCxnSpPr>
          <p:nvPr/>
        </p:nvCxnSpPr>
        <p:spPr>
          <a:xfrm>
            <a:off x="7027694" y="1700213"/>
            <a:ext cx="171268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D84694BE-482D-6A43-A386-03783E4B764C}"/>
              </a:ext>
            </a:extLst>
          </p:cNvPr>
          <p:cNvCxnSpPr/>
          <p:nvPr/>
        </p:nvCxnSpPr>
        <p:spPr>
          <a:xfrm>
            <a:off x="6559011" y="1700213"/>
            <a:ext cx="2053966" cy="3514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37E07C17-7A84-3B49-AC9E-06181E8DD087}"/>
              </a:ext>
            </a:extLst>
          </p:cNvPr>
          <p:cNvCxnSpPr/>
          <p:nvPr/>
        </p:nvCxnSpPr>
        <p:spPr>
          <a:xfrm flipV="1">
            <a:off x="6034577" y="1284525"/>
            <a:ext cx="0" cy="377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E1D43A5-91FA-C143-A475-4827969470FC}"/>
              </a:ext>
            </a:extLst>
          </p:cNvPr>
          <p:cNvSpPr txBox="1"/>
          <p:nvPr/>
        </p:nvSpPr>
        <p:spPr>
          <a:xfrm>
            <a:off x="4743450" y="1284525"/>
            <a:ext cx="284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Característica</a:t>
            </a:r>
          </a:p>
        </p:txBody>
      </p:sp>
    </p:spTree>
    <p:extLst>
      <p:ext uri="{BB962C8B-B14F-4D97-AF65-F5344CB8AC3E}">
        <p14:creationId xmlns:p14="http://schemas.microsoft.com/office/powerpoint/2010/main" val="2699200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34F0E098-7E93-034B-98DB-A586A58F7E59}"/>
              </a:ext>
            </a:extLst>
          </p:cNvPr>
          <p:cNvSpPr/>
          <p:nvPr/>
        </p:nvSpPr>
        <p:spPr>
          <a:xfrm>
            <a:off x="357188" y="474321"/>
            <a:ext cx="3214688" cy="21807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Proveen ácidos grasos esenciales para el crecimiento, mantención y funcionamiento de los tejidos, el desarrollo del cerebro y de la visión.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80EB078F-C2CA-A84B-837A-C2E0CA73B16F}"/>
              </a:ext>
            </a:extLst>
          </p:cNvPr>
          <p:cNvSpPr/>
          <p:nvPr/>
        </p:nvSpPr>
        <p:spPr>
          <a:xfrm>
            <a:off x="200025" y="3664017"/>
            <a:ext cx="3529013" cy="21831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Ácidos grasos omega -3 y 6, ayudan a reducir el riesgo de enfermedades crónicas, por ejemplo, accidentes cerebrovasculares. 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1C53B091-CBE3-0546-9EF2-CCF646895373}"/>
              </a:ext>
            </a:extLst>
          </p:cNvPr>
          <p:cNvSpPr/>
          <p:nvPr/>
        </p:nvSpPr>
        <p:spPr>
          <a:xfrm>
            <a:off x="4596626" y="5190432"/>
            <a:ext cx="3529013" cy="13133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Proporcionan energía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9A45AE59-47ED-3841-BE69-6E175CCCF8BD}"/>
              </a:ext>
            </a:extLst>
          </p:cNvPr>
          <p:cNvSpPr/>
          <p:nvPr/>
        </p:nvSpPr>
        <p:spPr>
          <a:xfrm>
            <a:off x="5678528" y="584338"/>
            <a:ext cx="3529013" cy="11482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Controlan y regulan procesos metabólicos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70156BF4-FAF9-1A41-BF11-2E9133357DF5}"/>
              </a:ext>
            </a:extLst>
          </p:cNvPr>
          <p:cNvSpPr/>
          <p:nvPr/>
        </p:nvSpPr>
        <p:spPr>
          <a:xfrm>
            <a:off x="8447483" y="2637023"/>
            <a:ext cx="3529013" cy="13133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El transporte de las vitaminas A, D, E y K; 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BA112243-28FA-394A-8EA1-CA14C5734F0B}"/>
              </a:ext>
            </a:extLst>
          </p:cNvPr>
          <p:cNvSpPr/>
          <p:nvPr/>
        </p:nvSpPr>
        <p:spPr>
          <a:xfrm>
            <a:off x="8993228" y="5138871"/>
            <a:ext cx="3529013" cy="13133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Forman parte de las membranas celulares. </a:t>
            </a: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F6B01FA0-CD58-6B4E-AE82-3FDC219B74CB}"/>
              </a:ext>
            </a:extLst>
          </p:cNvPr>
          <p:cNvSpPr/>
          <p:nvPr/>
        </p:nvSpPr>
        <p:spPr>
          <a:xfrm>
            <a:off x="5175208" y="2655075"/>
            <a:ext cx="2207544" cy="105681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Funciones de los lípidos 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24CAA95-EA5C-1546-A04B-7315CF340FF8}"/>
              </a:ext>
            </a:extLst>
          </p:cNvPr>
          <p:cNvCxnSpPr>
            <a:endCxn id="5" idx="3"/>
          </p:cNvCxnSpPr>
          <p:nvPr/>
        </p:nvCxnSpPr>
        <p:spPr>
          <a:xfrm flipH="1" flipV="1">
            <a:off x="3571876" y="1564698"/>
            <a:ext cx="1757362" cy="1310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A305EF9-9FB8-F041-A5D3-F374C5DC5A54}"/>
              </a:ext>
            </a:extLst>
          </p:cNvPr>
          <p:cNvCxnSpPr/>
          <p:nvPr/>
        </p:nvCxnSpPr>
        <p:spPr>
          <a:xfrm flipV="1">
            <a:off x="6572250" y="1732628"/>
            <a:ext cx="1042988" cy="1073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E1A2FEE-546C-D343-A40C-2145E8DB4BDC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>
          <a:xfrm>
            <a:off x="7382752" y="3183484"/>
            <a:ext cx="1064731" cy="110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12C07209-563B-9342-B441-66875C309149}"/>
              </a:ext>
            </a:extLst>
          </p:cNvPr>
          <p:cNvCxnSpPr/>
          <p:nvPr/>
        </p:nvCxnSpPr>
        <p:spPr>
          <a:xfrm>
            <a:off x="7228722" y="3710499"/>
            <a:ext cx="2983267" cy="1382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4F4ED094-7AD3-BA4D-850A-36D99C5C9D6D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>
            <a:off x="6278980" y="3711893"/>
            <a:ext cx="82153" cy="147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7DA42C7D-4A3B-3842-9C20-F423C95FF5F2}"/>
              </a:ext>
            </a:extLst>
          </p:cNvPr>
          <p:cNvCxnSpPr/>
          <p:nvPr/>
        </p:nvCxnSpPr>
        <p:spPr>
          <a:xfrm flipH="1">
            <a:off x="3729037" y="3557588"/>
            <a:ext cx="1446171" cy="844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476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3FB46-1622-124D-B342-8F0785E44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 de Lípidos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3982CFB-AAD1-FB46-8FDE-54C1BBB84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987" y="2043113"/>
            <a:ext cx="4784640" cy="3379788"/>
          </a:xfrm>
          <a:prstGeom prst="rect">
            <a:avLst/>
          </a:prstGeom>
        </p:spPr>
      </p:pic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8C37FC5C-1D0B-5244-8F16-5983815FAE9D}"/>
              </a:ext>
            </a:extLst>
          </p:cNvPr>
          <p:cNvSpPr/>
          <p:nvPr/>
        </p:nvSpPr>
        <p:spPr>
          <a:xfrm>
            <a:off x="591037" y="2043113"/>
            <a:ext cx="2609364" cy="33797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atin typeface="UnitPro"/>
              </a:rPr>
              <a:t>De origen animal:</a:t>
            </a:r>
            <a:br>
              <a:rPr lang="es-CL" sz="2000" b="1" dirty="0">
                <a:latin typeface="UnitPro"/>
              </a:rPr>
            </a:br>
            <a:endParaRPr lang="es-CL" sz="2000" b="1" dirty="0">
              <a:latin typeface="UnitPro"/>
            </a:endParaRPr>
          </a:p>
          <a:p>
            <a:pPr marL="285750" indent="-285750" algn="ctr">
              <a:buFontTx/>
              <a:buChar char="-"/>
            </a:pPr>
            <a:r>
              <a:rPr lang="es-CL" sz="2000" dirty="0">
                <a:latin typeface="UnitPro"/>
              </a:rPr>
              <a:t>Mantequilla</a:t>
            </a:r>
          </a:p>
          <a:p>
            <a:pPr marL="285750" indent="-285750" algn="ctr">
              <a:buFontTx/>
              <a:buChar char="-"/>
            </a:pPr>
            <a:r>
              <a:rPr lang="es-CL" sz="2000" dirty="0">
                <a:latin typeface="UnitPro"/>
              </a:rPr>
              <a:t>leche entera</a:t>
            </a:r>
          </a:p>
          <a:p>
            <a:pPr marL="285750" indent="-285750" algn="ctr">
              <a:buFontTx/>
              <a:buChar char="-"/>
            </a:pPr>
            <a:r>
              <a:rPr lang="es-CL" sz="2000" dirty="0">
                <a:latin typeface="UnitPro"/>
              </a:rPr>
              <a:t>grasa de carnes</a:t>
            </a:r>
            <a:br>
              <a:rPr lang="es-CL" sz="2000" dirty="0">
                <a:latin typeface="UnitPro"/>
              </a:rPr>
            </a:br>
            <a:r>
              <a:rPr lang="es-CL" sz="2000" dirty="0">
                <a:latin typeface="UnitPro"/>
              </a:rPr>
              <a:t> - cecinas </a:t>
            </a:r>
          </a:p>
          <a:p>
            <a:pPr algn="ctr"/>
            <a:r>
              <a:rPr lang="es-CL" sz="2000" dirty="0">
                <a:latin typeface="UnitPro"/>
              </a:rPr>
              <a:t>- yema de huevo </a:t>
            </a:r>
            <a:endParaRPr lang="es-CL" sz="2000" dirty="0"/>
          </a:p>
          <a:p>
            <a:pPr algn="ctr"/>
            <a:endParaRPr lang="es-CL" dirty="0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A62A1C08-CABF-3046-804E-BADC01D2696A}"/>
              </a:ext>
            </a:extLst>
          </p:cNvPr>
          <p:cNvSpPr/>
          <p:nvPr/>
        </p:nvSpPr>
        <p:spPr>
          <a:xfrm>
            <a:off x="9144000" y="2043113"/>
            <a:ext cx="2609364" cy="33797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De origen vegetal:</a:t>
            </a:r>
          </a:p>
          <a:p>
            <a:pPr algn="ctr"/>
            <a:br>
              <a:rPr lang="es-CL" b="1" dirty="0"/>
            </a:br>
            <a:r>
              <a:rPr lang="es-CL" dirty="0"/>
              <a:t>- Aceites</a:t>
            </a:r>
            <a:br>
              <a:rPr lang="es-CL" dirty="0"/>
            </a:br>
            <a:r>
              <a:rPr lang="es-CL" dirty="0"/>
              <a:t>-  paltas</a:t>
            </a:r>
          </a:p>
          <a:p>
            <a:pPr algn="ctr"/>
            <a:r>
              <a:rPr lang="es-CL" dirty="0"/>
              <a:t>- Aceitunas</a:t>
            </a:r>
          </a:p>
          <a:p>
            <a:pPr algn="ctr"/>
            <a:r>
              <a:rPr lang="es-CL" dirty="0"/>
              <a:t>- almendras </a:t>
            </a:r>
            <a:br>
              <a:rPr lang="es-CL" dirty="0"/>
            </a:br>
            <a:r>
              <a:rPr lang="es-CL" dirty="0"/>
              <a:t>-  maní.</a:t>
            </a:r>
            <a:endParaRPr lang="es-CL" sz="2000" dirty="0"/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15363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AFC4B-99A9-9444-AAB1-A2097B09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30DD2E-E1B0-8440-BCF5-9D290C78E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/>
              <a:t>Un vez finalizada la lectura y el trapaso de contenido a su cuaderno,  revise la materia junto con la guía de los nutrientes e identifique  los errores cometidos.</a:t>
            </a:r>
          </a:p>
        </p:txBody>
      </p:sp>
    </p:spTree>
    <p:extLst>
      <p:ext uri="{BB962C8B-B14F-4D97-AF65-F5344CB8AC3E}">
        <p14:creationId xmlns:p14="http://schemas.microsoft.com/office/powerpoint/2010/main" val="425060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B1D5D-0616-564F-9BC5-56868AB5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Objetivo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75EEE7-D1D5-004C-8B3F-F0A7DAE35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3200" dirty="0"/>
              <a:t>Investigar experimentalmente y explicar las características de los nutrientes (carbohidratos, proteínas, grasas, vitaminas, minerales y agua) en los alimentos y sus efectos para la salud humana. </a:t>
            </a:r>
            <a:endParaRPr lang="es-CL" sz="3200" dirty="0">
              <a:effectLst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677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3922A7C4-34E6-8D4E-8435-48E790B17266}"/>
              </a:ext>
            </a:extLst>
          </p:cNvPr>
          <p:cNvSpPr/>
          <p:nvPr/>
        </p:nvSpPr>
        <p:spPr>
          <a:xfrm>
            <a:off x="983849" y="752356"/>
            <a:ext cx="5288364" cy="16479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solidFill>
                  <a:schemeClr val="tx1"/>
                </a:solidFill>
              </a:rPr>
              <a:t>¿Qué son los nutrientes escenciales? 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6F4D996B-C418-724B-B8F9-2B618C4CC638}"/>
              </a:ext>
            </a:extLst>
          </p:cNvPr>
          <p:cNvSpPr/>
          <p:nvPr/>
        </p:nvSpPr>
        <p:spPr>
          <a:xfrm>
            <a:off x="4392773" y="3229879"/>
            <a:ext cx="6400800" cy="26137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>
                <a:solidFill>
                  <a:schemeClr val="tx1"/>
                </a:solidFill>
              </a:rPr>
              <a:t>Son aquellos nutrientes que no somos capaces de producir, por lo tanto debemos incorporarlo por la alimentación. </a:t>
            </a:r>
          </a:p>
        </p:txBody>
      </p:sp>
    </p:spTree>
    <p:extLst>
      <p:ext uri="{BB962C8B-B14F-4D97-AF65-F5344CB8AC3E}">
        <p14:creationId xmlns:p14="http://schemas.microsoft.com/office/powerpoint/2010/main" val="307514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E257342C-A259-9F4C-94AF-7BFE2191B90A}"/>
              </a:ext>
            </a:extLst>
          </p:cNvPr>
          <p:cNvSpPr/>
          <p:nvPr/>
        </p:nvSpPr>
        <p:spPr>
          <a:xfrm>
            <a:off x="685801" y="628650"/>
            <a:ext cx="4043363" cy="12690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chemeClr val="tx1"/>
                </a:solidFill>
              </a:rPr>
              <a:t>Tu organismo obtiene la energía de los nutrientes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2F1D68C3-B7CD-1D48-9DC7-EA26FB3421D0}"/>
              </a:ext>
            </a:extLst>
          </p:cNvPr>
          <p:cNvSpPr/>
          <p:nvPr/>
        </p:nvSpPr>
        <p:spPr>
          <a:xfrm>
            <a:off x="6915152" y="415376"/>
            <a:ext cx="4643004" cy="169560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  <a:latin typeface="UnitPro"/>
              </a:rPr>
              <a:t>Le permite desarrollar sus funciones vitales y realizar las actividades físicas diarias </a:t>
            </a:r>
            <a:endParaRPr lang="es-CL" sz="2400" dirty="0">
              <a:solidFill>
                <a:schemeClr val="tx1"/>
              </a:solidFill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28AA0A60-BD64-2B44-BED4-E8718450D57A}"/>
              </a:ext>
            </a:extLst>
          </p:cNvPr>
          <p:cNvCxnSpPr>
            <a:stCxn id="5" idx="3"/>
          </p:cNvCxnSpPr>
          <p:nvPr/>
        </p:nvCxnSpPr>
        <p:spPr>
          <a:xfrm flipV="1">
            <a:off x="4729164" y="1263177"/>
            <a:ext cx="21145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9D7F9054-83C2-D94E-A7E5-BCAEBAD3BD71}"/>
              </a:ext>
            </a:extLst>
          </p:cNvPr>
          <p:cNvSpPr/>
          <p:nvPr/>
        </p:nvSpPr>
        <p:spPr>
          <a:xfrm>
            <a:off x="6843714" y="2560840"/>
            <a:ext cx="3829049" cy="18430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chemeClr val="tx1"/>
                </a:solidFill>
              </a:rPr>
              <a:t>calorías (cal) </a:t>
            </a:r>
          </a:p>
          <a:p>
            <a:pPr algn="ctr"/>
            <a:r>
              <a:rPr lang="es-CL" sz="2800" dirty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s-CL" sz="2800" dirty="0">
                <a:solidFill>
                  <a:schemeClr val="tx1"/>
                </a:solidFill>
              </a:rPr>
              <a:t> kilocalorías (kcal).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384EE5-F32F-3446-AE78-D5929D403FBB}"/>
              </a:ext>
            </a:extLst>
          </p:cNvPr>
          <p:cNvSpPr txBox="1"/>
          <p:nvPr/>
        </p:nvSpPr>
        <p:spPr>
          <a:xfrm>
            <a:off x="3021807" y="2560840"/>
            <a:ext cx="2350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Unidad de medida 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42E98C9-DDA9-6E48-AA86-5A552DEB119C}"/>
              </a:ext>
            </a:extLst>
          </p:cNvPr>
          <p:cNvCxnSpPr>
            <a:cxnSpLocks/>
          </p:cNvCxnSpPr>
          <p:nvPr/>
        </p:nvCxnSpPr>
        <p:spPr>
          <a:xfrm>
            <a:off x="4825711" y="1263177"/>
            <a:ext cx="2107192" cy="2281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AE90B4F0-6436-5A4B-A7A0-E5D21E336E74}"/>
              </a:ext>
            </a:extLst>
          </p:cNvPr>
          <p:cNvSpPr/>
          <p:nvPr/>
        </p:nvSpPr>
        <p:spPr>
          <a:xfrm>
            <a:off x="182274" y="4620381"/>
            <a:ext cx="4643437" cy="20079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Aunque nos encontremos en absoluto reposo , ya sea durmiendo, los latidos del corazón, transporte de sustancias, entre otras   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1FD6C357-D3E4-8F46-A6CB-3F546956A1DD}"/>
              </a:ext>
            </a:extLst>
          </p:cNvPr>
          <p:cNvCxnSpPr/>
          <p:nvPr/>
        </p:nvCxnSpPr>
        <p:spPr>
          <a:xfrm flipV="1">
            <a:off x="4914900" y="4529138"/>
            <a:ext cx="2214563" cy="942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91E7559-9404-C141-A37D-5E0E97472C08}"/>
              </a:ext>
            </a:extLst>
          </p:cNvPr>
          <p:cNvSpPr txBox="1"/>
          <p:nvPr/>
        </p:nvSpPr>
        <p:spPr>
          <a:xfrm>
            <a:off x="4736522" y="443571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Igual gastamos energía </a:t>
            </a:r>
          </a:p>
        </p:txBody>
      </p:sp>
    </p:spTree>
    <p:extLst>
      <p:ext uri="{BB962C8B-B14F-4D97-AF65-F5344CB8AC3E}">
        <p14:creationId xmlns:p14="http://schemas.microsoft.com/office/powerpoint/2010/main" val="384772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96E8D872-A144-404E-84A5-E6E95E3751DB}"/>
              </a:ext>
            </a:extLst>
          </p:cNvPr>
          <p:cNvSpPr/>
          <p:nvPr/>
        </p:nvSpPr>
        <p:spPr>
          <a:xfrm>
            <a:off x="685800" y="756540"/>
            <a:ext cx="3586162" cy="16716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¿Qué es el metabolismo basal? 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3F45745-03A7-8A42-B2ED-CA6EA0AD442A}"/>
              </a:ext>
            </a:extLst>
          </p:cNvPr>
          <p:cNvSpPr/>
          <p:nvPr/>
        </p:nvSpPr>
        <p:spPr>
          <a:xfrm>
            <a:off x="6517044" y="756540"/>
            <a:ext cx="4255732" cy="18845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Al consumo mínimo de energía que representa nuestro cuerpo.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C856C03-2E34-7A45-BA20-5766D657F85E}"/>
              </a:ext>
            </a:extLst>
          </p:cNvPr>
          <p:cNvSpPr txBox="1"/>
          <p:nvPr/>
        </p:nvSpPr>
        <p:spPr>
          <a:xfrm>
            <a:off x="4700588" y="1328738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Corresponde 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CB16B3BA-AA42-8F43-8711-596C294F54FF}"/>
              </a:ext>
            </a:extLst>
          </p:cNvPr>
          <p:cNvCxnSpPr/>
          <p:nvPr/>
        </p:nvCxnSpPr>
        <p:spPr>
          <a:xfrm>
            <a:off x="4271962" y="1814513"/>
            <a:ext cx="22450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C9873564-EE8B-6644-95B4-43EB2F42A65B}"/>
              </a:ext>
            </a:extLst>
          </p:cNvPr>
          <p:cNvCxnSpPr>
            <a:stCxn id="4" idx="2"/>
          </p:cNvCxnSpPr>
          <p:nvPr/>
        </p:nvCxnSpPr>
        <p:spPr>
          <a:xfrm>
            <a:off x="2478881" y="2428178"/>
            <a:ext cx="0" cy="185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E63460A-DF3A-E540-BD61-5F54F389CC24}"/>
              </a:ext>
            </a:extLst>
          </p:cNvPr>
          <p:cNvSpPr txBox="1"/>
          <p:nvPr/>
        </p:nvSpPr>
        <p:spPr>
          <a:xfrm>
            <a:off x="2107406" y="3116470"/>
            <a:ext cx="265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dependen de factores y estados  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46C24482-498B-BC41-9596-41BE4C9C8118}"/>
              </a:ext>
            </a:extLst>
          </p:cNvPr>
          <p:cNvSpPr/>
          <p:nvPr/>
        </p:nvSpPr>
        <p:spPr>
          <a:xfrm>
            <a:off x="185739" y="4342354"/>
            <a:ext cx="2800350" cy="225951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400" u="sng" dirty="0">
                <a:solidFill>
                  <a:schemeClr val="tx1"/>
                </a:solidFill>
              </a:rPr>
              <a:t>Factores</a:t>
            </a:r>
          </a:p>
          <a:p>
            <a:r>
              <a:rPr lang="es-CL" sz="2400" dirty="0">
                <a:solidFill>
                  <a:schemeClr val="tx1"/>
                </a:solidFill>
              </a:rPr>
              <a:t>- La edad </a:t>
            </a:r>
          </a:p>
          <a:p>
            <a:r>
              <a:rPr lang="es-CL" sz="2400" dirty="0">
                <a:solidFill>
                  <a:schemeClr val="tx1"/>
                </a:solidFill>
              </a:rPr>
              <a:t>- El sexo,</a:t>
            </a:r>
          </a:p>
          <a:p>
            <a:r>
              <a:rPr lang="es-CL" sz="2400" dirty="0">
                <a:solidFill>
                  <a:schemeClr val="tx1"/>
                </a:solidFill>
              </a:rPr>
              <a:t>- La masa corporal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CBE69EC-514C-D441-BDDA-7B50C732A2A1}"/>
              </a:ext>
            </a:extLst>
          </p:cNvPr>
          <p:cNvCxnSpPr>
            <a:stCxn id="4" idx="2"/>
          </p:cNvCxnSpPr>
          <p:nvPr/>
        </p:nvCxnSpPr>
        <p:spPr>
          <a:xfrm>
            <a:off x="2478881" y="2428178"/>
            <a:ext cx="1650207" cy="185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2643AD57-2EEC-A84B-8E90-9CFDFD36EF29}"/>
              </a:ext>
            </a:extLst>
          </p:cNvPr>
          <p:cNvSpPr/>
          <p:nvPr/>
        </p:nvSpPr>
        <p:spPr>
          <a:xfrm>
            <a:off x="3716694" y="4342354"/>
            <a:ext cx="2800350" cy="225951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s-CL" sz="2400" u="sng" dirty="0">
                <a:solidFill>
                  <a:schemeClr val="tx1"/>
                </a:solidFill>
              </a:rPr>
            </a:br>
            <a:r>
              <a:rPr lang="es-CL" sz="2400" u="sng" dirty="0">
                <a:solidFill>
                  <a:schemeClr val="tx1"/>
                </a:solidFill>
              </a:rPr>
              <a:t>Estados </a:t>
            </a:r>
          </a:p>
          <a:p>
            <a:r>
              <a:rPr lang="es-CL" sz="2400" dirty="0">
                <a:solidFill>
                  <a:schemeClr val="tx1"/>
                </a:solidFill>
              </a:rPr>
              <a:t>- Embarazo y </a:t>
            </a:r>
            <a:br>
              <a:rPr lang="es-CL" sz="2400" dirty="0">
                <a:solidFill>
                  <a:schemeClr val="tx1"/>
                </a:solidFill>
              </a:rPr>
            </a:br>
            <a:r>
              <a:rPr lang="es-CL" sz="2400" dirty="0">
                <a:solidFill>
                  <a:schemeClr val="tx1"/>
                </a:solidFill>
              </a:rPr>
              <a:t>- La lactancia </a:t>
            </a:r>
          </a:p>
          <a:p>
            <a:endParaRPr lang="es-CL" sz="2400" dirty="0">
              <a:solidFill>
                <a:schemeClr val="tx1"/>
              </a:solidFill>
            </a:endParaRPr>
          </a:p>
          <a:p>
            <a:endParaRPr lang="es-C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0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6749044-C45A-214F-9C8B-462C9BBCDD4B}"/>
              </a:ext>
            </a:extLst>
          </p:cNvPr>
          <p:cNvSpPr/>
          <p:nvPr/>
        </p:nvSpPr>
        <p:spPr>
          <a:xfrm>
            <a:off x="4286765" y="346859"/>
            <a:ext cx="3745736" cy="7160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chemeClr val="tx1"/>
                </a:solidFill>
              </a:rPr>
              <a:t>Los Nutrientes  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C6DAB312-5D81-CB44-AFDA-8558DD592B34}"/>
              </a:ext>
            </a:extLst>
          </p:cNvPr>
          <p:cNvSpPr/>
          <p:nvPr/>
        </p:nvSpPr>
        <p:spPr>
          <a:xfrm>
            <a:off x="6562783" y="1837122"/>
            <a:ext cx="1955494" cy="83177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Moléculas orgánicas 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0484E935-6583-214E-AA79-822714498828}"/>
              </a:ext>
            </a:extLst>
          </p:cNvPr>
          <p:cNvSpPr/>
          <p:nvPr/>
        </p:nvSpPr>
        <p:spPr>
          <a:xfrm>
            <a:off x="923952" y="1676929"/>
            <a:ext cx="1955494" cy="83177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Moléculas</a:t>
            </a:r>
            <a:r>
              <a:rPr lang="es-CL" sz="2800" dirty="0">
                <a:solidFill>
                  <a:schemeClr val="tx1"/>
                </a:solidFill>
              </a:rPr>
              <a:t> </a:t>
            </a:r>
            <a:r>
              <a:rPr lang="es-CL" sz="2400" dirty="0">
                <a:solidFill>
                  <a:schemeClr val="tx1"/>
                </a:solidFill>
              </a:rPr>
              <a:t>inorgánicas</a:t>
            </a:r>
            <a:r>
              <a:rPr lang="es-CL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66F8AAA3-1115-9242-852D-E5A579304D4C}"/>
              </a:ext>
            </a:extLst>
          </p:cNvPr>
          <p:cNvSpPr/>
          <p:nvPr/>
        </p:nvSpPr>
        <p:spPr>
          <a:xfrm>
            <a:off x="1503596" y="2725876"/>
            <a:ext cx="2886074" cy="221352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- Son aquellas que no poseen carbono en su estructura química.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- Son indispensables para el mantenimiento de la vida.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2F4B4ADA-BA3A-2041-A757-4F010DB4B0C5}"/>
              </a:ext>
            </a:extLst>
          </p:cNvPr>
          <p:cNvSpPr/>
          <p:nvPr/>
        </p:nvSpPr>
        <p:spPr>
          <a:xfrm>
            <a:off x="1472127" y="5289649"/>
            <a:ext cx="2814638" cy="120979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Ejemplo: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Agua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Sales minerales 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Vitaminas 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F534BE56-E3AB-204C-8959-A58348F7CA35}"/>
              </a:ext>
            </a:extLst>
          </p:cNvPr>
          <p:cNvSpPr/>
          <p:nvPr/>
        </p:nvSpPr>
        <p:spPr>
          <a:xfrm>
            <a:off x="7300915" y="3057524"/>
            <a:ext cx="4043360" cy="17675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Son aquellos que presentan principalmente en su estructura química  carbono </a:t>
            </a: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37F345A7-7309-FD4C-A62D-841369849A30}"/>
              </a:ext>
            </a:extLst>
          </p:cNvPr>
          <p:cNvSpPr/>
          <p:nvPr/>
        </p:nvSpPr>
        <p:spPr>
          <a:xfrm>
            <a:off x="7924803" y="5087301"/>
            <a:ext cx="2405060" cy="16144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Ejemplo: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</a:rPr>
              <a:t>Proteínas</a:t>
            </a:r>
            <a:br>
              <a:rPr lang="es-CL" sz="2000" dirty="0">
                <a:solidFill>
                  <a:schemeClr val="tx1"/>
                </a:solidFill>
              </a:rPr>
            </a:br>
            <a:r>
              <a:rPr lang="es-CL" sz="2000" dirty="0">
                <a:solidFill>
                  <a:schemeClr val="tx1"/>
                </a:solidFill>
              </a:rPr>
              <a:t>Lípidos 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</a:rPr>
              <a:t>Carbohidratos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D834C81-B906-6943-AF76-D2FD880F63B8}"/>
              </a:ext>
            </a:extLst>
          </p:cNvPr>
          <p:cNvCxnSpPr/>
          <p:nvPr/>
        </p:nvCxnSpPr>
        <p:spPr>
          <a:xfrm>
            <a:off x="2514600" y="1400984"/>
            <a:ext cx="5214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9B86E49B-FAFF-1A4F-92B7-EF8E3F4F586C}"/>
              </a:ext>
            </a:extLst>
          </p:cNvPr>
          <p:cNvCxnSpPr/>
          <p:nvPr/>
        </p:nvCxnSpPr>
        <p:spPr>
          <a:xfrm>
            <a:off x="7729538" y="1400984"/>
            <a:ext cx="0" cy="43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7CF474C5-FF7E-F34F-992B-4A6788A15015}"/>
              </a:ext>
            </a:extLst>
          </p:cNvPr>
          <p:cNvCxnSpPr/>
          <p:nvPr/>
        </p:nvCxnSpPr>
        <p:spPr>
          <a:xfrm>
            <a:off x="2514600" y="1400984"/>
            <a:ext cx="0" cy="275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C2A8174-C9EE-DC4A-B13B-3CE99EA6FC1D}"/>
              </a:ext>
            </a:extLst>
          </p:cNvPr>
          <p:cNvCxnSpPr>
            <a:cxnSpLocks/>
          </p:cNvCxnSpPr>
          <p:nvPr/>
        </p:nvCxnSpPr>
        <p:spPr>
          <a:xfrm>
            <a:off x="923952" y="2508699"/>
            <a:ext cx="0" cy="3385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6EBC6F8-3446-D04E-9A48-395E3523549C}"/>
              </a:ext>
            </a:extLst>
          </p:cNvPr>
          <p:cNvCxnSpPr/>
          <p:nvPr/>
        </p:nvCxnSpPr>
        <p:spPr>
          <a:xfrm>
            <a:off x="6772275" y="2668892"/>
            <a:ext cx="0" cy="3417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F266D9AF-399D-C747-81A7-258E776570E5}"/>
              </a:ext>
            </a:extLst>
          </p:cNvPr>
          <p:cNvCxnSpPr>
            <a:endCxn id="10" idx="1"/>
          </p:cNvCxnSpPr>
          <p:nvPr/>
        </p:nvCxnSpPr>
        <p:spPr>
          <a:xfrm>
            <a:off x="6757988" y="3941313"/>
            <a:ext cx="5429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466EB1F2-3EDB-C647-B919-A793FF30B551}"/>
              </a:ext>
            </a:extLst>
          </p:cNvPr>
          <p:cNvCxnSpPr/>
          <p:nvPr/>
        </p:nvCxnSpPr>
        <p:spPr>
          <a:xfrm>
            <a:off x="6757988" y="6100763"/>
            <a:ext cx="11668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1C41EF0F-5597-3C40-B1FE-23869AD98899}"/>
              </a:ext>
            </a:extLst>
          </p:cNvPr>
          <p:cNvCxnSpPr>
            <a:endCxn id="9" idx="1"/>
          </p:cNvCxnSpPr>
          <p:nvPr/>
        </p:nvCxnSpPr>
        <p:spPr>
          <a:xfrm>
            <a:off x="923952" y="5894544"/>
            <a:ext cx="54817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5B434DA4-6597-8A40-A19B-87F855D6E285}"/>
              </a:ext>
            </a:extLst>
          </p:cNvPr>
          <p:cNvCxnSpPr/>
          <p:nvPr/>
        </p:nvCxnSpPr>
        <p:spPr>
          <a:xfrm>
            <a:off x="938240" y="3714750"/>
            <a:ext cx="533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37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63B6F-BEED-724A-B0BA-02887885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2" y="2293938"/>
            <a:ext cx="10515600" cy="1325563"/>
          </a:xfrm>
        </p:spPr>
        <p:txBody>
          <a:bodyPr/>
          <a:lstStyle/>
          <a:p>
            <a:pPr algn="ctr"/>
            <a:r>
              <a:rPr lang="es-CL" b="1" dirty="0"/>
              <a:t>Moléculas Inorgánicas </a:t>
            </a:r>
          </a:p>
        </p:txBody>
      </p:sp>
    </p:spTree>
    <p:extLst>
      <p:ext uri="{BB962C8B-B14F-4D97-AF65-F5344CB8AC3E}">
        <p14:creationId xmlns:p14="http://schemas.microsoft.com/office/powerpoint/2010/main" val="416348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C283BE7A-236C-AF4A-90E8-5E7C45D62976}"/>
              </a:ext>
            </a:extLst>
          </p:cNvPr>
          <p:cNvSpPr/>
          <p:nvPr/>
        </p:nvSpPr>
        <p:spPr>
          <a:xfrm>
            <a:off x="5023221" y="2463448"/>
            <a:ext cx="2390342" cy="13224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chemeClr val="tx1"/>
                </a:solidFill>
              </a:rPr>
              <a:t>Agua 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9F3ECD50-0BAC-2F4B-93D5-BDA99A5B0B93}"/>
              </a:ext>
            </a:extLst>
          </p:cNvPr>
          <p:cNvSpPr/>
          <p:nvPr/>
        </p:nvSpPr>
        <p:spPr>
          <a:xfrm>
            <a:off x="1527680" y="532481"/>
            <a:ext cx="2814638" cy="120979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Es el componente más abundante de los seres vivos 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DD4C9A5E-8D60-1544-87F4-74BAFB9FE3A3}"/>
              </a:ext>
            </a:extLst>
          </p:cNvPr>
          <p:cNvSpPr/>
          <p:nvPr/>
        </p:nvSpPr>
        <p:spPr>
          <a:xfrm>
            <a:off x="9252837" y="4187228"/>
            <a:ext cx="2814638" cy="120979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Es el medio para que ocurran las reacciones metabólica 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0747396E-E888-5349-9ED0-29C3D75D009E}"/>
              </a:ext>
            </a:extLst>
          </p:cNvPr>
          <p:cNvSpPr/>
          <p:nvPr/>
        </p:nvSpPr>
        <p:spPr>
          <a:xfrm>
            <a:off x="120361" y="3972422"/>
            <a:ext cx="2814638" cy="120979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Contribuir a eliminar los desechos del organismo 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0A52F334-C464-6642-9CF5-0EEFBAB710FD}"/>
              </a:ext>
            </a:extLst>
          </p:cNvPr>
          <p:cNvSpPr/>
          <p:nvPr/>
        </p:nvSpPr>
        <p:spPr>
          <a:xfrm>
            <a:off x="2686050" y="5182215"/>
            <a:ext cx="2814638" cy="120979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Mantener y regular la temperatura corporal 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18D53A9B-4E6C-B648-9E35-FCDF6CE466F6}"/>
              </a:ext>
            </a:extLst>
          </p:cNvPr>
          <p:cNvSpPr/>
          <p:nvPr/>
        </p:nvSpPr>
        <p:spPr>
          <a:xfrm>
            <a:off x="6218392" y="5182216"/>
            <a:ext cx="2814638" cy="120979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Facilitar el transporte de los nutrientes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D4CD679-1B3C-CA44-A81B-98F0109CD969}"/>
              </a:ext>
            </a:extLst>
          </p:cNvPr>
          <p:cNvSpPr/>
          <p:nvPr/>
        </p:nvSpPr>
        <p:spPr>
          <a:xfrm>
            <a:off x="7077075" y="38178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latin typeface="UnitPro"/>
              </a:rPr>
              <a:t>. </a:t>
            </a:r>
            <a:endParaRPr lang="es-CL" dirty="0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D2D5F01-9115-DD4F-A2C2-188EF5296044}"/>
              </a:ext>
            </a:extLst>
          </p:cNvPr>
          <p:cNvSpPr/>
          <p:nvPr/>
        </p:nvSpPr>
        <p:spPr>
          <a:xfrm>
            <a:off x="7310437" y="403323"/>
            <a:ext cx="2814638" cy="120979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UnitPro"/>
              </a:rPr>
              <a:t>Se encuentra en mayor cantidad en verduras, frutas, leche y jugos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5362632A-52AF-9846-8E79-2EE7EB5E1579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934999" y="4471989"/>
            <a:ext cx="6317838" cy="105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811D255-57D9-184C-B335-86406A04FC13}"/>
              </a:ext>
            </a:extLst>
          </p:cNvPr>
          <p:cNvCxnSpPr>
            <a:stCxn id="4" idx="2"/>
          </p:cNvCxnSpPr>
          <p:nvPr/>
        </p:nvCxnSpPr>
        <p:spPr>
          <a:xfrm>
            <a:off x="6218392" y="3785940"/>
            <a:ext cx="0" cy="738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0EAC8753-A9DF-5145-A170-2AD19D60E272}"/>
              </a:ext>
            </a:extLst>
          </p:cNvPr>
          <p:cNvCxnSpPr>
            <a:endCxn id="9" idx="0"/>
          </p:cNvCxnSpPr>
          <p:nvPr/>
        </p:nvCxnSpPr>
        <p:spPr>
          <a:xfrm>
            <a:off x="7625711" y="4471989"/>
            <a:ext cx="0" cy="710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08E0A8E0-32E3-DA4B-850B-8C8FE2FD3453}"/>
              </a:ext>
            </a:extLst>
          </p:cNvPr>
          <p:cNvCxnSpPr/>
          <p:nvPr/>
        </p:nvCxnSpPr>
        <p:spPr>
          <a:xfrm>
            <a:off x="4314825" y="4577318"/>
            <a:ext cx="0" cy="604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95C9973-F64D-A649-809E-FB7BF45D0A11}"/>
              </a:ext>
            </a:extLst>
          </p:cNvPr>
          <p:cNvSpPr txBox="1"/>
          <p:nvPr/>
        </p:nvSpPr>
        <p:spPr>
          <a:xfrm>
            <a:off x="5500688" y="3972422"/>
            <a:ext cx="191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Funciones 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6E6DD312-C112-BB41-97B8-4083E59C4F65}"/>
              </a:ext>
            </a:extLst>
          </p:cNvPr>
          <p:cNvCxnSpPr/>
          <p:nvPr/>
        </p:nvCxnSpPr>
        <p:spPr>
          <a:xfrm>
            <a:off x="3286125" y="2185988"/>
            <a:ext cx="5746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4A87F373-2208-C54E-9ACB-46B5A2A24840}"/>
              </a:ext>
            </a:extLst>
          </p:cNvPr>
          <p:cNvCxnSpPr/>
          <p:nvPr/>
        </p:nvCxnSpPr>
        <p:spPr>
          <a:xfrm flipV="1">
            <a:off x="9033030" y="1613116"/>
            <a:ext cx="0" cy="572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8BE198CC-4A2D-E748-93BF-E025D1D7D4D2}"/>
              </a:ext>
            </a:extLst>
          </p:cNvPr>
          <p:cNvCxnSpPr/>
          <p:nvPr/>
        </p:nvCxnSpPr>
        <p:spPr>
          <a:xfrm flipV="1">
            <a:off x="3286125" y="1742274"/>
            <a:ext cx="0" cy="443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F83B4C88-E5B3-A247-81B2-C3CC7A408C0C}"/>
              </a:ext>
            </a:extLst>
          </p:cNvPr>
          <p:cNvCxnSpPr>
            <a:endCxn id="4" idx="0"/>
          </p:cNvCxnSpPr>
          <p:nvPr/>
        </p:nvCxnSpPr>
        <p:spPr>
          <a:xfrm>
            <a:off x="6218392" y="2185988"/>
            <a:ext cx="0" cy="277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9672496-5560-ED49-BFAB-1AB80FB4BD05}"/>
              </a:ext>
            </a:extLst>
          </p:cNvPr>
          <p:cNvSpPr txBox="1"/>
          <p:nvPr/>
        </p:nvSpPr>
        <p:spPr>
          <a:xfrm>
            <a:off x="5500688" y="1842573"/>
            <a:ext cx="157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Características </a:t>
            </a:r>
          </a:p>
        </p:txBody>
      </p:sp>
    </p:spTree>
    <p:extLst>
      <p:ext uri="{BB962C8B-B14F-4D97-AF65-F5344CB8AC3E}">
        <p14:creationId xmlns:p14="http://schemas.microsoft.com/office/powerpoint/2010/main" val="21896128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883</Words>
  <Application>Microsoft Macintosh PowerPoint</Application>
  <PresentationFormat>Panorámica</PresentationFormat>
  <Paragraphs>154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UnitPro</vt:lpstr>
      <vt:lpstr>Tema de Office</vt:lpstr>
      <vt:lpstr>Presentación de PowerPoint</vt:lpstr>
      <vt:lpstr>Conociendo los Nutrientes </vt:lpstr>
      <vt:lpstr>Objetivo de aprendizaje</vt:lpstr>
      <vt:lpstr>Presentación de PowerPoint</vt:lpstr>
      <vt:lpstr>Presentación de PowerPoint</vt:lpstr>
      <vt:lpstr>Presentación de PowerPoint</vt:lpstr>
      <vt:lpstr>Presentación de PowerPoint</vt:lpstr>
      <vt:lpstr>Moléculas Inorgánicas </vt:lpstr>
      <vt:lpstr>Presentación de PowerPoint</vt:lpstr>
      <vt:lpstr>Presentación de PowerPoint</vt:lpstr>
      <vt:lpstr>Ejemplos de Sales Minerales </vt:lpstr>
      <vt:lpstr>Presentación de PowerPoint</vt:lpstr>
      <vt:lpstr>Presentación de PowerPoint</vt:lpstr>
      <vt:lpstr>Moléculas orgánicas </vt:lpstr>
      <vt:lpstr>Presentación de PowerPoint</vt:lpstr>
      <vt:lpstr>Presentación de PowerPoint</vt:lpstr>
      <vt:lpstr>Ejemplos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 de Lípidos </vt:lpstr>
      <vt:lpstr>Actividad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Conociendo los Nutrientes </dc:title>
  <dc:creator>Microsoft Office User</dc:creator>
  <cp:lastModifiedBy>Microsoft Office User</cp:lastModifiedBy>
  <cp:revision>30</cp:revision>
  <dcterms:created xsi:type="dcterms:W3CDTF">2020-04-15T20:13:02Z</dcterms:created>
  <dcterms:modified xsi:type="dcterms:W3CDTF">2020-04-16T01:42:22Z</dcterms:modified>
</cp:coreProperties>
</file>