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2" r:id="rId17"/>
    <p:sldId id="282" r:id="rId18"/>
    <p:sldId id="285" r:id="rId19"/>
    <p:sldId id="286" r:id="rId20"/>
    <p:sldId id="276" r:id="rId21"/>
    <p:sldId id="277" r:id="rId22"/>
    <p:sldId id="278" r:id="rId23"/>
    <p:sldId id="280" r:id="rId24"/>
    <p:sldId id="281" r:id="rId25"/>
    <p:sldId id="287" r:id="rId2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0096FF"/>
    <a:srgbClr val="929000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76"/>
  </p:normalViewPr>
  <p:slideViewPr>
    <p:cSldViewPr snapToGrid="0" snapToObjects="1">
      <p:cViewPr varScale="1">
        <p:scale>
          <a:sx n="90" d="100"/>
          <a:sy n="90" d="100"/>
        </p:scale>
        <p:origin x="23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43E96-73F2-E743-B3CC-64A9E0DA0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23EF7E-C3AA-B542-A547-7F5AA3441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E7593B-CFA4-9748-A880-CF1705D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F5E6B-FD7F-BB45-A7B1-1BFEB559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60EDA9-EA48-5749-BAA7-A1CB0E88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51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9FB92-35E3-C041-8EBC-1A787325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E09EA6-3D29-3A4A-BE95-3B1D10DDE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45F7D-0CA5-2F4D-9648-BF2256E7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3C22BC-CF72-B648-B4AA-3CA0FEFF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861C7-6071-BC43-8F17-A69752AC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83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750AB-0BBA-8645-A0EB-895335499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F036A1-BA25-1842-A171-652BBC336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6DACE-0054-074D-AF1A-B61CD42E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628275-8A37-EC4E-BE17-589C46C7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070B8-A4EA-574F-AD63-F4E0FC7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484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61644-A390-4E40-AF3A-2F13B3A0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9584F-55DF-464B-BDD8-AC47BAF7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4D76F1-934E-7540-80A5-86550C0E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008FE-C183-2F40-85E1-51597F3E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FA4260-32BC-2C45-818F-CAC55886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7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2B1E1-05DC-8547-81C2-E502F900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8FAB6-6858-D440-BDDA-EAF84540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4B44C-10CA-9447-B3AA-2A81A8D2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C67AD-0176-8C46-96CA-97C8079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CE487-8663-9747-8CB8-8B6F77FD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4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FC484-FE69-6345-A1E5-EA449607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B98F1-56B5-8A4C-BD74-32A0F359F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C58555-17DB-BC4D-B48E-80CC95291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6D4CE4-0C57-504C-BEF1-DC4BBD20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FC3B46-8AAF-FA41-9204-96176231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8A0A5-15DC-BF4A-8DCB-DE4AA33F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09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492B0-6EB5-D44F-9698-5C877C8A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C33B25-782D-3C4B-A0CB-485F7F110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567E94-8AEB-8046-8DB7-27AEF534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2FE40E-F0B5-0748-9D35-61E257CC7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DF7CF1-CEB1-D247-A75A-98AEC0369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28A6A2-620E-2648-98F5-FE179A7C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8D6941-796D-C74C-985D-30813AC2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F935CF-57C6-074B-A590-D5237873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76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D8066-F977-0542-9CBB-479895CB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CD07E8-6BBB-4D4B-90E3-762A8393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7AF1BE-9D0D-5443-A051-E397908F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D7DAF2-D6D7-6E44-B09E-D12E0D8A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1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BA1CBF-6816-544E-ADCC-A78AB521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270578-6E2B-054D-BC52-E4AC210E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2E906B-0F35-7F45-BE3E-E326BC06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04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A7236-2D5F-5048-9CD2-FA9C67D4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1CDB59-7F95-C649-B976-38E55C33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58D796-AA78-6D43-B034-85B1F9490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4DB23A-3D42-3D44-8110-CD4D1007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75B249-6E64-0F40-AF5C-2CE51BB6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D45FD7-0BD0-1343-A10C-366C71DB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37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86732-7A84-A043-A2BE-BCB4D120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BF31B3-5A6B-9544-B581-D3CE23E4A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95BA14-DB93-6240-B030-C71D5146F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1B9F85-5D22-9640-976A-BC304737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9339ED-965F-1B4B-AA21-99043F74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130173-6017-9A4F-8A5A-221EF8C5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5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07A262-43EC-2648-87A7-9B74F992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85AF7-F1BE-FC46-9C7E-10E1FFDF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E0C04E-B530-094F-85A3-65C7008B1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C2D0-8DCE-AD40-A5EB-DA9C3EA32FD9}" type="datetimeFigureOut">
              <a:rPr lang="es-CL" smtClean="0"/>
              <a:t>16-04-20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0CEE0-8A41-7241-9827-7A32A5E7E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6D9A7-379D-804A-91CC-AE89944BF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DF2F-1B27-E747-8CF5-277BBA148D4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01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079219-0191-D945-A1B8-ABD20B26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/>
          <a:lstStyle/>
          <a:p>
            <a:r>
              <a:rPr lang="es-CL" dirty="0"/>
              <a:t>Lea atentamente los contenidos que se encuentran en la presentación.</a:t>
            </a:r>
          </a:p>
          <a:p>
            <a:r>
              <a:rPr lang="es-CL" dirty="0"/>
              <a:t>Traspase la materia a su cuanderno de Ciencias Naturales.</a:t>
            </a:r>
          </a:p>
          <a:p>
            <a:r>
              <a:rPr lang="es-CL" dirty="0"/>
              <a:t>Suba a la plataforma fotos de la materia en su cuaderno.</a:t>
            </a:r>
          </a:p>
          <a:p>
            <a:r>
              <a:rPr lang="es-CL" dirty="0"/>
              <a:t>Recuerde realizar la actividad indicada.</a:t>
            </a:r>
          </a:p>
          <a:p>
            <a:r>
              <a:rPr lang="es-CL" dirty="0"/>
              <a:t>Recuerde hacer consulta de sus dudas.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761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6BA3071C-D637-8A4A-93B7-115513D513EB}"/>
              </a:ext>
            </a:extLst>
          </p:cNvPr>
          <p:cNvSpPr/>
          <p:nvPr/>
        </p:nvSpPr>
        <p:spPr>
          <a:xfrm>
            <a:off x="4300538" y="700088"/>
            <a:ext cx="3386137" cy="942975"/>
          </a:xfrm>
          <a:prstGeom prst="roundRect">
            <a:avLst/>
          </a:prstGeom>
          <a:solidFill>
            <a:srgbClr val="009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Clasificación de las bases nitrogendas 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B954CC41-2819-444F-A199-9D05E0A766D0}"/>
              </a:ext>
            </a:extLst>
          </p:cNvPr>
          <p:cNvSpPr/>
          <p:nvPr/>
        </p:nvSpPr>
        <p:spPr>
          <a:xfrm>
            <a:off x="985838" y="2828925"/>
            <a:ext cx="2900362" cy="828675"/>
          </a:xfrm>
          <a:prstGeom prst="roundRect">
            <a:avLst/>
          </a:prstGeom>
          <a:solidFill>
            <a:srgbClr val="D8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Púricas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F7A3A54C-CFBB-5643-8156-E9439FA4C26C}"/>
              </a:ext>
            </a:extLst>
          </p:cNvPr>
          <p:cNvSpPr/>
          <p:nvPr/>
        </p:nvSpPr>
        <p:spPr>
          <a:xfrm>
            <a:off x="7858125" y="2728913"/>
            <a:ext cx="2914650" cy="957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Pirimídicas 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CFCB688-77D1-424A-88B8-E9C462D7D07C}"/>
              </a:ext>
            </a:extLst>
          </p:cNvPr>
          <p:cNvSpPr/>
          <p:nvPr/>
        </p:nvSpPr>
        <p:spPr>
          <a:xfrm>
            <a:off x="1571625" y="4672013"/>
            <a:ext cx="2157413" cy="1228725"/>
          </a:xfrm>
          <a:prstGeom prst="roundRect">
            <a:avLst/>
          </a:prstGeom>
          <a:solidFill>
            <a:srgbClr val="D8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Adenina (A)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</a:rPr>
              <a:t>Guanina (G)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8D4CAB97-1EC5-F24E-A9B2-4392FBFCFC71}"/>
              </a:ext>
            </a:extLst>
          </p:cNvPr>
          <p:cNvSpPr/>
          <p:nvPr/>
        </p:nvSpPr>
        <p:spPr>
          <a:xfrm>
            <a:off x="7800975" y="4843462"/>
            <a:ext cx="2971800" cy="1228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Citocina (C)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</a:rPr>
              <a:t>Timina (T)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</a:rPr>
              <a:t>Uracilo 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0E20762-5B68-3149-91D6-58B66130EBD8}"/>
              </a:ext>
            </a:extLst>
          </p:cNvPr>
          <p:cNvCxnSpPr/>
          <p:nvPr/>
        </p:nvCxnSpPr>
        <p:spPr>
          <a:xfrm>
            <a:off x="2650331" y="2300288"/>
            <a:ext cx="6908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FE1D81-F95E-884C-A1D1-BCE76362CD3A}"/>
              </a:ext>
            </a:extLst>
          </p:cNvPr>
          <p:cNvCxnSpPr>
            <a:stCxn id="4" idx="2"/>
          </p:cNvCxnSpPr>
          <p:nvPr/>
        </p:nvCxnSpPr>
        <p:spPr>
          <a:xfrm flipH="1">
            <a:off x="5993606" y="1643063"/>
            <a:ext cx="1" cy="6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49708EB-41AB-2E48-B879-0B58414B83D8}"/>
              </a:ext>
            </a:extLst>
          </p:cNvPr>
          <p:cNvCxnSpPr/>
          <p:nvPr/>
        </p:nvCxnSpPr>
        <p:spPr>
          <a:xfrm>
            <a:off x="9558338" y="2286000"/>
            <a:ext cx="0" cy="44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C239403-0C51-3F4F-A91F-774DAD2717B9}"/>
              </a:ext>
            </a:extLst>
          </p:cNvPr>
          <p:cNvCxnSpPr/>
          <p:nvPr/>
        </p:nvCxnSpPr>
        <p:spPr>
          <a:xfrm>
            <a:off x="2650331" y="2286000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5537769-81C7-4749-AEA4-46956CC3A5D7}"/>
              </a:ext>
            </a:extLst>
          </p:cNvPr>
          <p:cNvCxnSpPr>
            <a:stCxn id="5" idx="2"/>
          </p:cNvCxnSpPr>
          <p:nvPr/>
        </p:nvCxnSpPr>
        <p:spPr>
          <a:xfrm>
            <a:off x="2436019" y="3657600"/>
            <a:ext cx="0" cy="101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6C16BF2-B41D-6C4C-808D-CBCBE595A1C4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9286875" y="3686175"/>
            <a:ext cx="28575" cy="1157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3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CB5AA0-8F16-A74F-8A9E-81B5803C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385762"/>
            <a:ext cx="4986338" cy="6315076"/>
          </a:xfrm>
        </p:spPr>
        <p:txBody>
          <a:bodyPr>
            <a:normAutofit/>
          </a:bodyPr>
          <a:lstStyle/>
          <a:p>
            <a:r>
              <a:rPr lang="es-CL" sz="2600" dirty="0"/>
              <a:t>Para formar una molécula de ADN se necesitan dos hebras la cuales se van a unir medio de los puentes de hidrógenos que están unidas a la bases nitrogendas. </a:t>
            </a:r>
          </a:p>
          <a:p>
            <a:r>
              <a:rPr lang="es-CL" sz="2600" dirty="0"/>
              <a:t>Las bases nitrogenadas se une una base púrica con una pirimídica.</a:t>
            </a:r>
          </a:p>
          <a:p>
            <a:r>
              <a:rPr lang="es-CL" sz="2600" dirty="0"/>
              <a:t>La unión correcta de la bases nitrogenas es:</a:t>
            </a:r>
          </a:p>
          <a:p>
            <a:r>
              <a:rPr lang="es-CL" sz="2600" dirty="0"/>
              <a:t> A con T por medio de dos puentes de hidrogenos </a:t>
            </a:r>
          </a:p>
          <a:p>
            <a:r>
              <a:rPr lang="es-CL" sz="2600" dirty="0"/>
              <a:t> C con la G por medio de puentes de hidrógenos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106206-C64D-B542-9088-3DDA99EB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3"/>
          <a:stretch/>
        </p:blipFill>
        <p:spPr>
          <a:xfrm>
            <a:off x="5461001" y="1657352"/>
            <a:ext cx="6397625" cy="3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D214A6-A5F6-0E4D-B874-82B83D75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238"/>
            <a:ext cx="10515600" cy="5419725"/>
          </a:xfrm>
        </p:spPr>
        <p:txBody>
          <a:bodyPr/>
          <a:lstStyle/>
          <a:p>
            <a:r>
              <a:rPr lang="es-CL" dirty="0"/>
              <a:t>Para romper los enlaces se necesita mas energia para romper el enlace C con G ya que posee tres enlaces, en cambio A con T se necesita menos energía ya que posee solo dos enlaces.</a:t>
            </a:r>
          </a:p>
          <a:p>
            <a:r>
              <a:rPr lang="es-CL" dirty="0"/>
              <a:t>Si se presenta una A frente a una C o G frenre a una T esta molécula no se unirá ya que las bases nitrigenas no se podrán unir.</a:t>
            </a:r>
          </a:p>
          <a:p>
            <a:r>
              <a:rPr lang="es-CL" dirty="0"/>
              <a:t>El la hebras del ADN presentan orientaciones una es 5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005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41B7693-1C91-0D4E-B945-C1733F7B10D8}"/>
              </a:ext>
            </a:extLst>
          </p:cNvPr>
          <p:cNvSpPr/>
          <p:nvPr/>
        </p:nvSpPr>
        <p:spPr>
          <a:xfrm>
            <a:off x="5029201" y="2500314"/>
            <a:ext cx="1800225" cy="7858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ARN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C6150EB3-C4DC-574E-B7D8-C606D3B57E3C}"/>
              </a:ext>
            </a:extLst>
          </p:cNvPr>
          <p:cNvSpPr/>
          <p:nvPr/>
        </p:nvSpPr>
        <p:spPr>
          <a:xfrm>
            <a:off x="342899" y="2500313"/>
            <a:ext cx="3000376" cy="11849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Es la molécula intermediaria del material genético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B57DDFAE-06B9-0A45-A32F-ADFACA212B0B}"/>
              </a:ext>
            </a:extLst>
          </p:cNvPr>
          <p:cNvSpPr/>
          <p:nvPr/>
        </p:nvSpPr>
        <p:spPr>
          <a:xfrm>
            <a:off x="1707355" y="501850"/>
            <a:ext cx="260746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Corresponde a un polímero natural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41D9158-5B84-714C-829D-CFF204F2CA4C}"/>
              </a:ext>
            </a:extLst>
          </p:cNvPr>
          <p:cNvSpPr/>
          <p:nvPr/>
        </p:nvSpPr>
        <p:spPr>
          <a:xfrm>
            <a:off x="342898" y="4769344"/>
            <a:ext cx="2643189" cy="10778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Sus monómeros son llamados nucleótidos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B3AB0C81-6126-0048-B00D-0EA89D616A65}"/>
              </a:ext>
            </a:extLst>
          </p:cNvPr>
          <p:cNvSpPr/>
          <p:nvPr/>
        </p:nvSpPr>
        <p:spPr>
          <a:xfrm>
            <a:off x="7200901" y="298254"/>
            <a:ext cx="2428875" cy="1321592"/>
          </a:xfrm>
          <a:prstGeom prst="roundRect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Es una estructura de una hélice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933770DF-FC29-FA42-A4A3-0082939B0257}"/>
              </a:ext>
            </a:extLst>
          </p:cNvPr>
          <p:cNvSpPr/>
          <p:nvPr/>
        </p:nvSpPr>
        <p:spPr>
          <a:xfrm>
            <a:off x="4150518" y="4886325"/>
            <a:ext cx="2421732" cy="1507329"/>
          </a:xfrm>
          <a:prstGeom prst="roundRect">
            <a:avLst/>
          </a:prstGeom>
          <a:solidFill>
            <a:srgbClr val="009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Nucleótido:</a:t>
            </a:r>
          </a:p>
          <a:p>
            <a:pPr algn="ctr"/>
            <a:r>
              <a:rPr lang="es-CL" sz="2000" dirty="0"/>
              <a:t>Un azúcar</a:t>
            </a:r>
          </a:p>
          <a:p>
            <a:pPr algn="ctr"/>
            <a:r>
              <a:rPr lang="es-CL" sz="2000" dirty="0"/>
              <a:t>Un grupo fosfato</a:t>
            </a:r>
          </a:p>
          <a:p>
            <a:pPr algn="ctr"/>
            <a:r>
              <a:rPr lang="es-CL" sz="2000" dirty="0"/>
              <a:t>Base nitrogenda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6DF311B7-A104-E54F-97DA-95655FDD41CE}"/>
              </a:ext>
            </a:extLst>
          </p:cNvPr>
          <p:cNvSpPr/>
          <p:nvPr/>
        </p:nvSpPr>
        <p:spPr>
          <a:xfrm>
            <a:off x="7736681" y="4629594"/>
            <a:ext cx="2414588" cy="1357313"/>
          </a:xfrm>
          <a:prstGeom prst="roundRect">
            <a:avLst/>
          </a:prstGeom>
          <a:solidFill>
            <a:srgbClr val="92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Su azucar es una pentosa llama </a:t>
            </a:r>
            <a:r>
              <a:rPr lang="es-CL" sz="2000" b="1" u="sng" dirty="0"/>
              <a:t>Ribosa</a:t>
            </a:r>
            <a:r>
              <a:rPr lang="es-CL" sz="2000" dirty="0"/>
              <a:t> 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66AE6469-1E59-7349-9EC4-0B88A0632D40}"/>
              </a:ext>
            </a:extLst>
          </p:cNvPr>
          <p:cNvSpPr/>
          <p:nvPr/>
        </p:nvSpPr>
        <p:spPr>
          <a:xfrm>
            <a:off x="8415337" y="2357439"/>
            <a:ext cx="2600325" cy="1800224"/>
          </a:xfrm>
          <a:prstGeom prst="roundRect">
            <a:avLst/>
          </a:prstGeom>
          <a:solidFill>
            <a:srgbClr val="D8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u="sng" dirty="0">
                <a:solidFill>
                  <a:schemeClr val="tx1"/>
                </a:solidFill>
              </a:rPr>
              <a:t>Bases Nitrogenadas: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Adenina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Guanina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Citocina 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Uracilo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FF7C773-4FFC-CB43-94A4-771DF13842D2}"/>
              </a:ext>
            </a:extLst>
          </p:cNvPr>
          <p:cNvCxnSpPr>
            <a:endCxn id="9" idx="1"/>
          </p:cNvCxnSpPr>
          <p:nvPr/>
        </p:nvCxnSpPr>
        <p:spPr>
          <a:xfrm flipV="1">
            <a:off x="6186488" y="959050"/>
            <a:ext cx="1014413" cy="154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00443BF-A083-4349-BC9C-D26F9267B9F5}"/>
              </a:ext>
            </a:extLst>
          </p:cNvPr>
          <p:cNvCxnSpPr>
            <a:endCxn id="7" idx="3"/>
          </p:cNvCxnSpPr>
          <p:nvPr/>
        </p:nvCxnSpPr>
        <p:spPr>
          <a:xfrm flipH="1" flipV="1">
            <a:off x="4314824" y="959050"/>
            <a:ext cx="1843089" cy="154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114D634-7A70-C54C-BC79-8E392962ECC3}"/>
              </a:ext>
            </a:extLst>
          </p:cNvPr>
          <p:cNvCxnSpPr>
            <a:stCxn id="5" idx="3"/>
            <a:endCxn id="12" idx="1"/>
          </p:cNvCxnSpPr>
          <p:nvPr/>
        </p:nvCxnSpPr>
        <p:spPr>
          <a:xfrm>
            <a:off x="6829426" y="2893220"/>
            <a:ext cx="1585911" cy="36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C28AE78-091E-6D41-BC05-21BAE2085537}"/>
              </a:ext>
            </a:extLst>
          </p:cNvPr>
          <p:cNvCxnSpPr>
            <a:endCxn id="11" idx="0"/>
          </p:cNvCxnSpPr>
          <p:nvPr/>
        </p:nvCxnSpPr>
        <p:spPr>
          <a:xfrm>
            <a:off x="6300788" y="3286126"/>
            <a:ext cx="2643187" cy="134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8B19A51-65E4-E74F-B2EB-E01D3439BE04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361384" y="3286126"/>
            <a:ext cx="567930" cy="16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E5669BD-217A-A446-B592-7646F5A886B0}"/>
              </a:ext>
            </a:extLst>
          </p:cNvPr>
          <p:cNvCxnSpPr>
            <a:endCxn id="8" idx="0"/>
          </p:cNvCxnSpPr>
          <p:nvPr/>
        </p:nvCxnSpPr>
        <p:spPr>
          <a:xfrm flipH="1">
            <a:off x="1664493" y="3057525"/>
            <a:ext cx="3364708" cy="171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3B56A60-2A27-D341-8D9F-2A63E900A95E}"/>
              </a:ext>
            </a:extLst>
          </p:cNvPr>
          <p:cNvCxnSpPr>
            <a:stCxn id="5" idx="1"/>
          </p:cNvCxnSpPr>
          <p:nvPr/>
        </p:nvCxnSpPr>
        <p:spPr>
          <a:xfrm flipH="1">
            <a:off x="3343275" y="2893220"/>
            <a:ext cx="1685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4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3B869-32D0-9945-8DE4-BB7F47CE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2293938"/>
            <a:ext cx="10515600" cy="1720850"/>
          </a:xfrm>
        </p:spPr>
        <p:txBody>
          <a:bodyPr>
            <a:noAutofit/>
          </a:bodyPr>
          <a:lstStyle/>
          <a:p>
            <a:pPr algn="ctr"/>
            <a:r>
              <a:rPr lang="es-CL" sz="5400" dirty="0"/>
              <a:t>Importancia del proceso de replicación</a:t>
            </a:r>
          </a:p>
        </p:txBody>
      </p:sp>
    </p:spTree>
    <p:extLst>
      <p:ext uri="{BB962C8B-B14F-4D97-AF65-F5344CB8AC3E}">
        <p14:creationId xmlns:p14="http://schemas.microsoft.com/office/powerpoint/2010/main" val="320743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15AC914-DC16-C64D-BBBE-1444DCFB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3376"/>
            <a:ext cx="9144000" cy="1223963"/>
          </a:xfrm>
        </p:spPr>
        <p:txBody>
          <a:bodyPr/>
          <a:lstStyle/>
          <a:p>
            <a:pPr eaLnBrk="1" hangingPunct="1"/>
            <a:r>
              <a:rPr lang="es-CL" altLang="es-CL" sz="2800"/>
              <a:t>¿ Cómo se trasmite el material genético de generación en generación?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6A72F50-9A70-4E46-9F26-7EDEFD7867EE}"/>
              </a:ext>
            </a:extLst>
          </p:cNvPr>
          <p:cNvSpPr/>
          <p:nvPr/>
        </p:nvSpPr>
        <p:spPr>
          <a:xfrm>
            <a:off x="1703389" y="1341438"/>
            <a:ext cx="2879725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Testículos 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Replicación del ADN 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33111E2C-3E21-014B-AB2F-39D7CD147DB1}"/>
              </a:ext>
            </a:extLst>
          </p:cNvPr>
          <p:cNvSpPr/>
          <p:nvPr/>
        </p:nvSpPr>
        <p:spPr>
          <a:xfrm>
            <a:off x="7391400" y="1412876"/>
            <a:ext cx="2592388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Ovarios</a:t>
            </a:r>
          </a:p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Replicación del ADN </a:t>
            </a: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6A47EF78-6CE7-6441-B15B-C255B6C5C330}"/>
              </a:ext>
            </a:extLst>
          </p:cNvPr>
          <p:cNvSpPr/>
          <p:nvPr/>
        </p:nvSpPr>
        <p:spPr>
          <a:xfrm>
            <a:off x="5016500" y="2708276"/>
            <a:ext cx="1727200" cy="5762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Meiosis</a:t>
            </a:r>
          </a:p>
        </p:txBody>
      </p:sp>
      <p:pic>
        <p:nvPicPr>
          <p:cNvPr id="7" name="6 Imagen" descr="espermio.jpg">
            <a:extLst>
              <a:ext uri="{FF2B5EF4-FFF2-40B4-BE49-F238E27FC236}">
                <a16:creationId xmlns:a16="http://schemas.microsoft.com/office/drawing/2014/main" id="{0A54CCDE-1D15-D24A-A174-DE4A89BD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284538"/>
            <a:ext cx="10207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ovocito1.jpg">
            <a:extLst>
              <a:ext uri="{FF2B5EF4-FFF2-40B4-BE49-F238E27FC236}">
                <a16:creationId xmlns:a16="http://schemas.microsoft.com/office/drawing/2014/main" id="{35A505C7-6638-AE46-98A1-883A7BA91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141664"/>
            <a:ext cx="11398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>
            <a:extLst>
              <a:ext uri="{FF2B5EF4-FFF2-40B4-BE49-F238E27FC236}">
                <a16:creationId xmlns:a16="http://schemas.microsoft.com/office/drawing/2014/main" id="{01CD4340-924C-FA49-A944-6C636FFFCBE3}"/>
              </a:ext>
            </a:extLst>
          </p:cNvPr>
          <p:cNvSpPr/>
          <p:nvPr/>
        </p:nvSpPr>
        <p:spPr>
          <a:xfrm>
            <a:off x="5087939" y="4005263"/>
            <a:ext cx="1584325" cy="57626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cigoto</a:t>
            </a:r>
          </a:p>
        </p:txBody>
      </p:sp>
      <p:sp>
        <p:nvSpPr>
          <p:cNvPr id="10" name="9 Rectángulo redondeado">
            <a:extLst>
              <a:ext uri="{FF2B5EF4-FFF2-40B4-BE49-F238E27FC236}">
                <a16:creationId xmlns:a16="http://schemas.microsoft.com/office/drawing/2014/main" id="{A4A3BE46-8246-9B4E-BF89-DA6F4F56FB4F}"/>
              </a:ext>
            </a:extLst>
          </p:cNvPr>
          <p:cNvSpPr/>
          <p:nvPr/>
        </p:nvSpPr>
        <p:spPr>
          <a:xfrm>
            <a:off x="4511676" y="4868863"/>
            <a:ext cx="1584325" cy="576262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Replicación de ADN</a:t>
            </a:r>
          </a:p>
        </p:txBody>
      </p:sp>
      <p:sp>
        <p:nvSpPr>
          <p:cNvPr id="11" name="10 Rectángulo redondeado">
            <a:extLst>
              <a:ext uri="{FF2B5EF4-FFF2-40B4-BE49-F238E27FC236}">
                <a16:creationId xmlns:a16="http://schemas.microsoft.com/office/drawing/2014/main" id="{5DEC818C-1DB2-7846-BC01-F2E5B1547F43}"/>
              </a:ext>
            </a:extLst>
          </p:cNvPr>
          <p:cNvSpPr/>
          <p:nvPr/>
        </p:nvSpPr>
        <p:spPr>
          <a:xfrm>
            <a:off x="2711450" y="5732463"/>
            <a:ext cx="2305050" cy="79216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División de células somáticas</a:t>
            </a: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A46CB723-3DCD-CA40-B9EE-71A16A68FB05}"/>
              </a:ext>
            </a:extLst>
          </p:cNvPr>
          <p:cNvSpPr/>
          <p:nvPr/>
        </p:nvSpPr>
        <p:spPr>
          <a:xfrm>
            <a:off x="5808664" y="5732463"/>
            <a:ext cx="2663825" cy="792162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tx1"/>
                </a:solidFill>
              </a:rPr>
              <a:t>Repetidas divisiones celulares</a:t>
            </a:r>
          </a:p>
        </p:txBody>
      </p:sp>
      <p:cxnSp>
        <p:nvCxnSpPr>
          <p:cNvPr id="14" name="13 Forma">
            <a:extLst>
              <a:ext uri="{FF2B5EF4-FFF2-40B4-BE49-F238E27FC236}">
                <a16:creationId xmlns:a16="http://schemas.microsoft.com/office/drawing/2014/main" id="{17EEBE94-9C57-8B46-9C79-6D161F737050}"/>
              </a:ext>
            </a:extLst>
          </p:cNvPr>
          <p:cNvCxnSpPr>
            <a:stCxn id="7" idx="3"/>
            <a:endCxn id="9" idx="0"/>
          </p:cNvCxnSpPr>
          <p:nvPr/>
        </p:nvCxnSpPr>
        <p:spPr>
          <a:xfrm>
            <a:off x="4021138" y="3602039"/>
            <a:ext cx="1858962" cy="4032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Forma">
            <a:extLst>
              <a:ext uri="{FF2B5EF4-FFF2-40B4-BE49-F238E27FC236}">
                <a16:creationId xmlns:a16="http://schemas.microsoft.com/office/drawing/2014/main" id="{8D7D1168-D2DE-3D4E-BBE1-9A5BDB5B547B}"/>
              </a:ext>
            </a:extLst>
          </p:cNvPr>
          <p:cNvCxnSpPr>
            <a:stCxn id="8" idx="1"/>
            <a:endCxn id="9" idx="0"/>
          </p:cNvCxnSpPr>
          <p:nvPr/>
        </p:nvCxnSpPr>
        <p:spPr>
          <a:xfrm rot="10800000" flipV="1">
            <a:off x="5880101" y="3551239"/>
            <a:ext cx="1800225" cy="4540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CuadroTexto">
            <a:extLst>
              <a:ext uri="{FF2B5EF4-FFF2-40B4-BE49-F238E27FC236}">
                <a16:creationId xmlns:a16="http://schemas.microsoft.com/office/drawing/2014/main" id="{1E332857-879B-7B47-97CC-47154A86E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060576"/>
            <a:ext cx="4319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Multiplicación de células formadoras de gametos </a:t>
            </a:r>
          </a:p>
        </p:txBody>
      </p:sp>
      <p:cxnSp>
        <p:nvCxnSpPr>
          <p:cNvPr id="19" name="18 Forma">
            <a:extLst>
              <a:ext uri="{FF2B5EF4-FFF2-40B4-BE49-F238E27FC236}">
                <a16:creationId xmlns:a16="http://schemas.microsoft.com/office/drawing/2014/main" id="{96AF6578-98D3-BE41-A929-767855E420E7}"/>
              </a:ext>
            </a:extLst>
          </p:cNvPr>
          <p:cNvCxnSpPr>
            <a:stCxn id="10" idx="1"/>
            <a:endCxn id="11" idx="0"/>
          </p:cNvCxnSpPr>
          <p:nvPr/>
        </p:nvCxnSpPr>
        <p:spPr>
          <a:xfrm rot="10800000" flipV="1">
            <a:off x="3863975" y="5157789"/>
            <a:ext cx="647700" cy="5746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>
            <a:extLst>
              <a:ext uri="{FF2B5EF4-FFF2-40B4-BE49-F238E27FC236}">
                <a16:creationId xmlns:a16="http://schemas.microsoft.com/office/drawing/2014/main" id="{A21E8C45-58B2-904F-B7E8-50D08D1935C3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5016501" y="6129339"/>
            <a:ext cx="7921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21 Imagen" descr="sonrisa-del-bebe.png">
            <a:extLst>
              <a:ext uri="{FF2B5EF4-FFF2-40B4-BE49-F238E27FC236}">
                <a16:creationId xmlns:a16="http://schemas.microsoft.com/office/drawing/2014/main" id="{44C54E06-8627-E043-95B7-F536FD908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4868863"/>
            <a:ext cx="17494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44F4093-EE72-9A4D-8C15-DA8AC172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8" y="1484312"/>
            <a:ext cx="9201150" cy="3502025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sz="3600" dirty="0"/>
              <a:t>La </a:t>
            </a:r>
            <a:r>
              <a:rPr lang="es-CL" altLang="es-CL" sz="3600" b="1" dirty="0"/>
              <a:t>importancia</a:t>
            </a:r>
            <a:r>
              <a:rPr lang="es-CL" altLang="es-CL" sz="3600" dirty="0"/>
              <a:t> de la replicación del ADN, es </a:t>
            </a:r>
            <a:r>
              <a:rPr lang="es-CL" altLang="es-CL" sz="3600" b="1" dirty="0"/>
              <a:t>asegurar la continuidad </a:t>
            </a:r>
            <a:r>
              <a:rPr lang="es-CL" altLang="es-CL" sz="3600" dirty="0"/>
              <a:t>de la información genética durante el </a:t>
            </a:r>
            <a:r>
              <a:rPr lang="es-CL" altLang="es-CL" sz="3600" b="1" dirty="0"/>
              <a:t>crecimiento</a:t>
            </a:r>
            <a:r>
              <a:rPr lang="es-CL" altLang="es-CL" sz="3600" dirty="0"/>
              <a:t> y la </a:t>
            </a:r>
            <a:r>
              <a:rPr lang="es-CL" altLang="es-CL" sz="3600" b="1" dirty="0"/>
              <a:t>reparación de los tejidos, y a través de las generaciones.</a:t>
            </a:r>
          </a:p>
        </p:txBody>
      </p:sp>
    </p:spTree>
    <p:extLst>
      <p:ext uri="{BB962C8B-B14F-4D97-AF65-F5344CB8AC3E}">
        <p14:creationId xmlns:p14="http://schemas.microsoft.com/office/powerpoint/2010/main" val="34146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4A392-AB63-D145-B987-89896ABB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50837"/>
            <a:ext cx="6348413" cy="1325563"/>
          </a:xfrm>
        </p:spPr>
        <p:txBody>
          <a:bodyPr/>
          <a:lstStyle/>
          <a:p>
            <a:pPr algn="ctr"/>
            <a:r>
              <a:rPr lang="es-CL" dirty="0"/>
              <a:t>Ciclo celular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514274-626A-6047-BE23-B4618748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2057400"/>
            <a:ext cx="3649526" cy="43053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6BBFF17F-63E1-DA40-B556-C18BD4972823}"/>
              </a:ext>
            </a:extLst>
          </p:cNvPr>
          <p:cNvSpPr/>
          <p:nvPr/>
        </p:nvSpPr>
        <p:spPr>
          <a:xfrm>
            <a:off x="6086475" y="1543050"/>
            <a:ext cx="5029200" cy="4819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Esta conformado por dos proceso: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 La interfase: G1, S y G2 y en algunos cosos G0.</a:t>
            </a:r>
          </a:p>
          <a:p>
            <a:pPr algn="ctr"/>
            <a:endParaRPr lang="es-CL" sz="2800" dirty="0">
              <a:solidFill>
                <a:schemeClr val="tx1"/>
              </a:solidFill>
            </a:endParaRP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La Mitosis posee 4 etapas: 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Profase 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Metafase 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Anafase </a:t>
            </a:r>
          </a:p>
          <a:p>
            <a:pPr algn="ctr"/>
            <a:r>
              <a:rPr lang="es-CL" sz="2800" dirty="0">
                <a:solidFill>
                  <a:schemeClr val="tx1"/>
                </a:solidFill>
              </a:rPr>
              <a:t>Telofase</a:t>
            </a:r>
          </a:p>
        </p:txBody>
      </p:sp>
    </p:spTree>
    <p:extLst>
      <p:ext uri="{BB962C8B-B14F-4D97-AF65-F5344CB8AC3E}">
        <p14:creationId xmlns:p14="http://schemas.microsoft.com/office/powerpoint/2010/main" val="329924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E76EC-E487-8044-A7B6-010C8583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Whitney"/>
              </a:rPr>
              <a:t>La división celular (etapa M)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0D7EB-36AC-1549-8428-F1E4A919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>
              <a:latin typeface="Whitney"/>
            </a:endParaRPr>
          </a:p>
          <a:p>
            <a:r>
              <a:rPr lang="es-CL" dirty="0">
                <a:latin typeface="Whitney"/>
              </a:rPr>
              <a:t>Es la fase del ciclo celular en la que se originan dos nuevas células idénticas entre sí, gracias a que cada una de ellas recibe una copia del material genético original.</a:t>
            </a:r>
          </a:p>
          <a:p>
            <a:r>
              <a:rPr lang="es-CL" dirty="0">
                <a:latin typeface="Whitney"/>
              </a:rPr>
              <a:t>Antes de dividirse la célula debe copiar o replicar su ADN; de esta manera, cada célula hija recibe un duplicado.</a:t>
            </a:r>
          </a:p>
          <a:p>
            <a:r>
              <a:rPr lang="es-CL" dirty="0">
                <a:latin typeface="Whitney"/>
              </a:rPr>
              <a:t>La división celular es importante para los organismos unicelulares pues es su forma de reproducirse, mientras que gracias a ella los organismos pluricelulares se desarrollan, crecen y reparan sus tejidos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5086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F03BE-6914-D948-BAC6-49020D53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Interfase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B18A1-A3E3-944A-B809-D49CA988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5072062"/>
          </a:xfrm>
        </p:spPr>
        <p:txBody>
          <a:bodyPr/>
          <a:lstStyle/>
          <a:p>
            <a:r>
              <a:rPr lang="es-CL" altLang="es-CL" sz="3200" b="1" dirty="0"/>
              <a:t>G1:  </a:t>
            </a:r>
            <a:r>
              <a:rPr lang="es-CL" altLang="es-CL" sz="3200" dirty="0"/>
              <a:t>se produce el chequeo de la condiciones para dividirse, tales como el tamaño y el estado del ADN, síntesis de material citoplasmático especialmente proteínas y ARN. </a:t>
            </a:r>
          </a:p>
          <a:p>
            <a:r>
              <a:rPr lang="es-CL" altLang="es-CL" sz="3200" b="1" dirty="0"/>
              <a:t>S: </a:t>
            </a:r>
            <a:r>
              <a:rPr lang="es-CL" altLang="es-CL" sz="3200" dirty="0"/>
              <a:t>aquí ocurre la replicación del ADN, </a:t>
            </a:r>
            <a:r>
              <a:rPr lang="es-CL" sz="3200" dirty="0">
                <a:latin typeface="Whitney"/>
              </a:rPr>
              <a:t>para ello se necesita: una hebra de ADN patrón o molde; enzimas que aceleren y regulen el proceso; ATP que aporta la energía; muchísimas moléculas de diferentes tipos de nucleótidos, con </a:t>
            </a:r>
            <a:r>
              <a:rPr lang="es-CL" sz="3200" dirty="0"/>
              <a:t>l</a:t>
            </a:r>
            <a:r>
              <a:rPr lang="es-CL" sz="3200" dirty="0">
                <a:latin typeface="Whitney"/>
              </a:rPr>
              <a:t>os que se construirá la nueva molécula. </a:t>
            </a:r>
          </a:p>
          <a:p>
            <a:r>
              <a:rPr lang="es-CL" altLang="es-CL" sz="3200" b="1" dirty="0"/>
              <a:t>G2: </a:t>
            </a:r>
            <a:r>
              <a:rPr lang="es-CL" altLang="es-CL" sz="3200" dirty="0"/>
              <a:t>repara lo errores que podrían haber ocurrido durante la replicación, se siguen sintetizando proteínas y ARN. </a:t>
            </a:r>
          </a:p>
          <a:p>
            <a:endParaRPr lang="es-CL" altLang="es-CL" dirty="0"/>
          </a:p>
          <a:p>
            <a:endParaRPr lang="es-CL" alt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89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DA441-BF6E-7E4D-B272-C5FA6261D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Material genético </a:t>
            </a:r>
          </a:p>
        </p:txBody>
      </p:sp>
    </p:spTree>
    <p:extLst>
      <p:ext uri="{BB962C8B-B14F-4D97-AF65-F5344CB8AC3E}">
        <p14:creationId xmlns:p14="http://schemas.microsoft.com/office/powerpoint/2010/main" val="357899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5ED24124-425D-DB4C-850E-1C4A597C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CL" dirty="0"/>
              <a:t>Existen tres hipótesis sobre los mecanismos de la replicación.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EFCC184A-8A15-4544-BB62-DF75CC8CCEE1}"/>
              </a:ext>
            </a:extLst>
          </p:cNvPr>
          <p:cNvSpPr/>
          <p:nvPr/>
        </p:nvSpPr>
        <p:spPr>
          <a:xfrm>
            <a:off x="657226" y="2271712"/>
            <a:ext cx="4086224" cy="4057650"/>
          </a:xfrm>
          <a:prstGeom prst="roundRect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Arial" panose="020B0604020202020204" pitchFamily="34" charset="0"/>
              <a:buAutoNum type="arabicPeriod"/>
              <a:defRPr/>
            </a:pPr>
            <a:r>
              <a:rPr lang="es-CL" sz="2800" b="1" dirty="0">
                <a:solidFill>
                  <a:schemeClr val="tx1"/>
                </a:solidFill>
              </a:rPr>
              <a:t>Conservativa: </a:t>
            </a:r>
            <a:r>
              <a:rPr lang="es-CL" sz="2800" dirty="0">
                <a:solidFill>
                  <a:schemeClr val="tx1"/>
                </a:solidFill>
              </a:rPr>
              <a:t>este </a:t>
            </a:r>
          </a:p>
          <a:p>
            <a:pPr marL="514350" indent="-514350" algn="ctr">
              <a:buNone/>
              <a:defRPr/>
            </a:pPr>
            <a:r>
              <a:rPr lang="es-CL" sz="2800" dirty="0">
                <a:solidFill>
                  <a:schemeClr val="tx1"/>
                </a:solidFill>
              </a:rPr>
              <a:t>modelo presenta una </a:t>
            </a:r>
          </a:p>
          <a:p>
            <a:pPr marL="514350" indent="-514350" algn="ctr">
              <a:buNone/>
              <a:defRPr/>
            </a:pPr>
            <a:r>
              <a:rPr lang="es-CL" sz="2800" dirty="0">
                <a:solidFill>
                  <a:schemeClr val="tx1"/>
                </a:solidFill>
              </a:rPr>
              <a:t>doble hélice original </a:t>
            </a:r>
          </a:p>
          <a:p>
            <a:pPr marL="514350" indent="-514350" algn="ctr">
              <a:buNone/>
              <a:defRPr/>
            </a:pPr>
            <a:r>
              <a:rPr lang="es-CL" sz="2800" dirty="0">
                <a:solidFill>
                  <a:schemeClr val="tx1"/>
                </a:solidFill>
              </a:rPr>
              <a:t>que permanece </a:t>
            </a:r>
          </a:p>
          <a:p>
            <a:pPr marL="514350" indent="-514350" algn="ctr">
              <a:buNone/>
              <a:defRPr/>
            </a:pPr>
            <a:r>
              <a:rPr lang="es-CL" sz="2800" dirty="0">
                <a:solidFill>
                  <a:schemeClr val="tx1"/>
                </a:solidFill>
              </a:rPr>
              <a:t>intacta, formándose </a:t>
            </a:r>
          </a:p>
          <a:p>
            <a:pPr marL="514350" indent="-514350" algn="ctr">
              <a:buNone/>
              <a:defRPr/>
            </a:pPr>
            <a:r>
              <a:rPr lang="es-CL" sz="2800" dirty="0">
                <a:solidFill>
                  <a:schemeClr val="tx1"/>
                </a:solidFill>
              </a:rPr>
              <a:t>un doble hélice </a:t>
            </a:r>
          </a:p>
          <a:p>
            <a:pPr marL="514350" indent="-514350" algn="ctr">
              <a:buNone/>
              <a:defRPr/>
            </a:pPr>
            <a:r>
              <a:rPr lang="es-CL" sz="2800" dirty="0">
                <a:solidFill>
                  <a:schemeClr val="tx1"/>
                </a:solidFill>
              </a:rPr>
              <a:t>completamente nueva.</a:t>
            </a:r>
          </a:p>
        </p:txBody>
      </p:sp>
      <p:pic>
        <p:nvPicPr>
          <p:cNvPr id="6" name="3 Imagen" descr="consrepl.gif">
            <a:extLst>
              <a:ext uri="{FF2B5EF4-FFF2-40B4-BE49-F238E27FC236}">
                <a16:creationId xmlns:a16="http://schemas.microsoft.com/office/drawing/2014/main" id="{E1FF2F95-36A7-214F-8D0A-4F063D60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6475"/>
            <a:ext cx="4595812" cy="42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75B185BE-7EA4-294F-9489-8425F2DF63E1}"/>
              </a:ext>
            </a:extLst>
          </p:cNvPr>
          <p:cNvSpPr/>
          <p:nvPr/>
        </p:nvSpPr>
        <p:spPr>
          <a:xfrm>
            <a:off x="714375" y="1528763"/>
            <a:ext cx="3800475" cy="44291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</a:rPr>
              <a:t>2. Semiconservativa: cada molécula nueva de ADN está formada por una cadena nueva o recién sintetizada y una cadena antigua u originaria.</a:t>
            </a:r>
          </a:p>
        </p:txBody>
      </p:sp>
      <p:pic>
        <p:nvPicPr>
          <p:cNvPr id="5" name="3 Imagen" descr="replicación semiconservativa.jpg">
            <a:extLst>
              <a:ext uri="{FF2B5EF4-FFF2-40B4-BE49-F238E27FC236}">
                <a16:creationId xmlns:a16="http://schemas.microsoft.com/office/drawing/2014/main" id="{6B40196A-6D74-5C41-8B8C-8F0D4C5D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2" y="1007269"/>
            <a:ext cx="40322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0D01FBE5-7D68-6C48-9B1E-9ABF426BC3E3}"/>
              </a:ext>
            </a:extLst>
          </p:cNvPr>
          <p:cNvSpPr/>
          <p:nvPr/>
        </p:nvSpPr>
        <p:spPr>
          <a:xfrm>
            <a:off x="871539" y="1343818"/>
            <a:ext cx="3986211" cy="4129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altLang="es-CL" sz="2800" dirty="0">
                <a:solidFill>
                  <a:schemeClr val="tx1"/>
                </a:solidFill>
              </a:rPr>
              <a:t>3. </a:t>
            </a:r>
            <a:r>
              <a:rPr lang="es-CL" altLang="es-CL" sz="2800" b="1" dirty="0">
                <a:solidFill>
                  <a:schemeClr val="tx1"/>
                </a:solidFill>
              </a:rPr>
              <a:t>Dispersiva: </a:t>
            </a:r>
            <a:r>
              <a:rPr lang="es-CL" altLang="es-CL" sz="2800" dirty="0">
                <a:solidFill>
                  <a:schemeClr val="tx1"/>
                </a:solidFill>
              </a:rPr>
              <a:t>en este modelo la vieja molécula se rompe y las nuevas moléculas se construyen con precursores viejos y nuevos.</a:t>
            </a:r>
          </a:p>
        </p:txBody>
      </p:sp>
      <p:pic>
        <p:nvPicPr>
          <p:cNvPr id="5" name="3 Imagen" descr="Replicación dispersiva.jpg">
            <a:extLst>
              <a:ext uri="{FF2B5EF4-FFF2-40B4-BE49-F238E27FC236}">
                <a16:creationId xmlns:a16="http://schemas.microsoft.com/office/drawing/2014/main" id="{17C16ADD-982A-C342-AC84-AA70B22BD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46062"/>
            <a:ext cx="3600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5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CD048C5-7BF9-7B42-963A-D4913134C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404813"/>
            <a:ext cx="10944225" cy="58531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CL" sz="3200" dirty="0"/>
              <a:t>Gracias a las investigaciones científicas se logro determinar que la </a:t>
            </a:r>
            <a:r>
              <a:rPr lang="es-CL" sz="3200" b="1" dirty="0"/>
              <a:t>replicación de ADN es semiconservativa.</a:t>
            </a:r>
          </a:p>
          <a:p>
            <a:pPr>
              <a:defRPr/>
            </a:pPr>
            <a:endParaRPr lang="es-CL" sz="3200" b="1" dirty="0"/>
          </a:p>
          <a:p>
            <a:pPr>
              <a:defRPr/>
            </a:pPr>
            <a:r>
              <a:rPr lang="es-CL" sz="3200" b="1" dirty="0"/>
              <a:t>La replicación es bidireccional. </a:t>
            </a:r>
            <a:r>
              <a:rPr lang="es-CL" sz="3200" dirty="0"/>
              <a:t>A partir de un punto de origen se replican ambas hebras de ADN. </a:t>
            </a:r>
          </a:p>
          <a:p>
            <a:pPr>
              <a:defRPr/>
            </a:pPr>
            <a:endParaRPr lang="es-CL" sz="3200" dirty="0"/>
          </a:p>
          <a:p>
            <a:pPr>
              <a:defRPr/>
            </a:pPr>
            <a:r>
              <a:rPr lang="es-CL" sz="3200" dirty="0"/>
              <a:t>Los extremos de casa hebra son denominadas 5´P (5 prima fosfato) y 3´OH (3 prima hidroxilo). </a:t>
            </a:r>
          </a:p>
          <a:p>
            <a:pPr>
              <a:defRPr/>
            </a:pPr>
            <a:endParaRPr lang="es-CL" sz="3200" dirty="0"/>
          </a:p>
          <a:p>
            <a:pPr>
              <a:defRPr/>
            </a:pPr>
            <a:r>
              <a:rPr lang="es-CL" sz="3200" dirty="0"/>
              <a:t>La hebras se alinean en direcciones inversas una en sentido 5´ y 3´ y la complementaria en sentido contrario.</a:t>
            </a:r>
          </a:p>
        </p:txBody>
      </p:sp>
    </p:spTree>
    <p:extLst>
      <p:ext uri="{BB962C8B-B14F-4D97-AF65-F5344CB8AC3E}">
        <p14:creationId xmlns:p14="http://schemas.microsoft.com/office/powerpoint/2010/main" val="7137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E6D4EA7-C28C-0146-BD0F-1DB93E634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7" y="692150"/>
            <a:ext cx="9786937" cy="1944688"/>
          </a:xfrm>
        </p:spPr>
        <p:txBody>
          <a:bodyPr/>
          <a:lstStyle/>
          <a:p>
            <a:pPr eaLnBrk="1" hangingPunct="1"/>
            <a:r>
              <a:rPr lang="es-CL" altLang="es-CL" dirty="0"/>
              <a:t>En organismos eucariontes existen varios puntos de replicación y este proceso siempre ocurre en el sentido 5´a 3´. </a:t>
            </a:r>
          </a:p>
        </p:txBody>
      </p:sp>
      <p:pic>
        <p:nvPicPr>
          <p:cNvPr id="4" name="3 Imagen" descr="300px-Replicación_bidireccional.jpg">
            <a:extLst>
              <a:ext uri="{FF2B5EF4-FFF2-40B4-BE49-F238E27FC236}">
                <a16:creationId xmlns:a16="http://schemas.microsoft.com/office/drawing/2014/main" id="{5482923F-50DD-8947-8181-05615C53C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215905"/>
            <a:ext cx="7859714" cy="43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6A8EF-54A6-854F-B44B-7FD5F3E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72ED3-4CBA-1B4C-BEE0-EADAFBD1C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Un vez finalizada la lectura y el trapaso de contenido a su cuaderno,  identifique si posee errores en la guía de material genético con la ayuda de los contenidos recien pasados.</a:t>
            </a:r>
          </a:p>
        </p:txBody>
      </p:sp>
    </p:spTree>
    <p:extLst>
      <p:ext uri="{BB962C8B-B14F-4D97-AF65-F5344CB8AC3E}">
        <p14:creationId xmlns:p14="http://schemas.microsoft.com/office/powerpoint/2010/main" val="398315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F097D-A78C-F846-9C4B-C2C281BF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¿Dónde se encuentra el material genético?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E1F8E3D7-EBAE-0144-9355-E54AE7F603F7}"/>
              </a:ext>
            </a:extLst>
          </p:cNvPr>
          <p:cNvSpPr/>
          <p:nvPr/>
        </p:nvSpPr>
        <p:spPr>
          <a:xfrm>
            <a:off x="901077" y="1898247"/>
            <a:ext cx="3156573" cy="7424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Célula procarionte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5A9D1C-126D-DF4E-8B92-0BA8A1DED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" t="3866" r="5794" b="10208"/>
          <a:stretch/>
        </p:blipFill>
        <p:spPr>
          <a:xfrm>
            <a:off x="903910" y="3065133"/>
            <a:ext cx="3670923" cy="3317864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CAD4DEF-368E-CB49-BCED-6C60590170FE}"/>
              </a:ext>
            </a:extLst>
          </p:cNvPr>
          <p:cNvSpPr/>
          <p:nvPr/>
        </p:nvSpPr>
        <p:spPr>
          <a:xfrm>
            <a:off x="7629524" y="3343275"/>
            <a:ext cx="3514725" cy="13807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Su material genético se encuenta disperso en el citoplasma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63F26CDF-C2D7-7E45-988A-B2186CA0F5F6}"/>
              </a:ext>
            </a:extLst>
          </p:cNvPr>
          <p:cNvSpPr/>
          <p:nvPr/>
        </p:nvSpPr>
        <p:spPr>
          <a:xfrm>
            <a:off x="5357813" y="1725350"/>
            <a:ext cx="3143249" cy="10882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Posee una estructura  simple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0651E733-4B27-1941-B970-FD64E98074D7}"/>
              </a:ext>
            </a:extLst>
          </p:cNvPr>
          <p:cNvSpPr/>
          <p:nvPr/>
        </p:nvSpPr>
        <p:spPr>
          <a:xfrm>
            <a:off x="5176837" y="5243513"/>
            <a:ext cx="3133725" cy="132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Tiene una pared celular, una cápsula y lagunas posee en flagelo.</a:t>
            </a:r>
          </a:p>
        </p:txBody>
      </p:sp>
    </p:spTree>
    <p:extLst>
      <p:ext uri="{BB962C8B-B14F-4D97-AF65-F5344CB8AC3E}">
        <p14:creationId xmlns:p14="http://schemas.microsoft.com/office/powerpoint/2010/main" val="388417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2D023C-3CAD-7D4E-83F3-18535FA0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2290762"/>
            <a:ext cx="4064000" cy="2247900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7340DE3B-C4AE-F34E-9CEC-57C7787BC482}"/>
              </a:ext>
            </a:extLst>
          </p:cNvPr>
          <p:cNvSpPr/>
          <p:nvPr/>
        </p:nvSpPr>
        <p:spPr>
          <a:xfrm>
            <a:off x="1192213" y="800101"/>
            <a:ext cx="3729038" cy="985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Célula eucarionte: animal y vegetal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B8EBB1B-DAB3-E046-BA63-962BFB2A4EB2}"/>
              </a:ext>
            </a:extLst>
          </p:cNvPr>
          <p:cNvSpPr/>
          <p:nvPr/>
        </p:nvSpPr>
        <p:spPr>
          <a:xfrm>
            <a:off x="5943600" y="759620"/>
            <a:ext cx="3057525" cy="11191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Tienen una estructura más compleja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78CE08F-08BA-CA43-8B3B-DB99AFD2A496}"/>
              </a:ext>
            </a:extLst>
          </p:cNvPr>
          <p:cNvSpPr/>
          <p:nvPr/>
        </p:nvSpPr>
        <p:spPr>
          <a:xfrm>
            <a:off x="7958137" y="2744390"/>
            <a:ext cx="3200400" cy="9286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Su material genético se encuentra dentro del núcleo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0F1B6ABE-E560-634D-8C28-E74E2EDD09E5}"/>
              </a:ext>
            </a:extLst>
          </p:cNvPr>
          <p:cNvSpPr/>
          <p:nvPr/>
        </p:nvSpPr>
        <p:spPr>
          <a:xfrm>
            <a:off x="1442244" y="5043486"/>
            <a:ext cx="3228975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La célula animal posee organelos exclusivos como son los centríolos.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No posee pared celular.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B88FB433-40DA-0E49-90E1-01BFCF41CDE7}"/>
              </a:ext>
            </a:extLst>
          </p:cNvPr>
          <p:cNvSpPr/>
          <p:nvPr/>
        </p:nvSpPr>
        <p:spPr>
          <a:xfrm>
            <a:off x="6415088" y="4262435"/>
            <a:ext cx="4229100" cy="15811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La célula vegetal también posee en organelos exclusivos como son la vacuola central, los plastidios.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Posee pared celular. </a:t>
            </a:r>
          </a:p>
        </p:txBody>
      </p:sp>
    </p:spTree>
    <p:extLst>
      <p:ext uri="{BB962C8B-B14F-4D97-AF65-F5344CB8AC3E}">
        <p14:creationId xmlns:p14="http://schemas.microsoft.com/office/powerpoint/2010/main" val="180863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979C3-8EC5-C548-8B06-9CB5F29A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6715125" cy="1325563"/>
          </a:xfrm>
        </p:spPr>
        <p:txBody>
          <a:bodyPr/>
          <a:lstStyle/>
          <a:p>
            <a:r>
              <a:rPr lang="es-CL" dirty="0"/>
              <a:t>El núcleo y sus componentes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EAA65C-1D40-AA4E-838C-CCE002131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1" b="3398"/>
          <a:stretch/>
        </p:blipFill>
        <p:spPr>
          <a:xfrm>
            <a:off x="5103494" y="3371850"/>
            <a:ext cx="1985012" cy="2098675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2B9261C7-5B2B-AB43-8360-58A2E59FC82C}"/>
              </a:ext>
            </a:extLst>
          </p:cNvPr>
          <p:cNvSpPr/>
          <p:nvPr/>
        </p:nvSpPr>
        <p:spPr>
          <a:xfrm>
            <a:off x="414030" y="1694655"/>
            <a:ext cx="4447536" cy="1677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chemeClr val="tx1"/>
                </a:solidFill>
              </a:rPr>
              <a:t>Membrana nuclear. </a:t>
            </a:r>
            <a:r>
              <a:rPr lang="es-CL" dirty="0">
                <a:solidFill>
                  <a:schemeClr val="tx1"/>
                </a:solidFill>
              </a:rPr>
              <a:t>Es una doble membrana, la externa y la interna, separadas por un espacio intermembranoso.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712E423D-05A2-1447-A1F9-CFD9E4D90D5C}"/>
              </a:ext>
            </a:extLst>
          </p:cNvPr>
          <p:cNvSpPr/>
          <p:nvPr/>
        </p:nvSpPr>
        <p:spPr>
          <a:xfrm>
            <a:off x="7458075" y="686593"/>
            <a:ext cx="4319895" cy="1895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chemeClr val="tx1"/>
                </a:solidFill>
              </a:rPr>
              <a:t>Nicléolo: </a:t>
            </a:r>
            <a:r>
              <a:rPr lang="es-CL" dirty="0">
                <a:solidFill>
                  <a:schemeClr val="tx1"/>
                </a:solidFill>
              </a:rPr>
              <a:t>es un corpúsculo esférico y </a:t>
            </a:r>
            <a:r>
              <a:rPr lang="es-CL" b="1" dirty="0">
                <a:solidFill>
                  <a:schemeClr val="tx1"/>
                </a:solidFill>
              </a:rPr>
              <a:t>carente de membrana </a:t>
            </a:r>
            <a:r>
              <a:rPr lang="es-CL" dirty="0">
                <a:solidFill>
                  <a:schemeClr val="tx1"/>
                </a:solidFill>
              </a:rPr>
              <a:t>que solo puede verse cuando la célula no está en división. Su principal función es la formación de los ribosomas. 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28602D22-A57E-7244-B5AA-C698D6D6184B}"/>
              </a:ext>
            </a:extLst>
          </p:cNvPr>
          <p:cNvSpPr/>
          <p:nvPr/>
        </p:nvSpPr>
        <p:spPr>
          <a:xfrm>
            <a:off x="138113" y="4241005"/>
            <a:ext cx="3820467" cy="1406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La membrana plasmática posee poros que permiten la comunicación y el transporte de sustancias con el medio externo.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818E9D3-ECDE-FD4D-958F-394732447B0A}"/>
              </a:ext>
            </a:extLst>
          </p:cNvPr>
          <p:cNvSpPr/>
          <p:nvPr/>
        </p:nvSpPr>
        <p:spPr>
          <a:xfrm>
            <a:off x="7774932" y="2857500"/>
            <a:ext cx="4003038" cy="18145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chemeClr val="tx1"/>
                </a:solidFill>
              </a:rPr>
              <a:t>Cromatina:</a:t>
            </a: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Está constituida por filamentos de ADN en diferentes grados de condensación asociados a proteínas, y dispersos en el nucleoplasma. 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4DABCEB9-5136-0349-BE7E-162B1C5FD5C2}"/>
              </a:ext>
            </a:extLst>
          </p:cNvPr>
          <p:cNvSpPr/>
          <p:nvPr/>
        </p:nvSpPr>
        <p:spPr>
          <a:xfrm>
            <a:off x="7774932" y="4947045"/>
            <a:ext cx="3578867" cy="14251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u="sng" dirty="0"/>
              <a:t>Nucleoplasma:</a:t>
            </a:r>
            <a:r>
              <a:rPr lang="es-CL" b="1" dirty="0"/>
              <a:t> </a:t>
            </a:r>
            <a:r>
              <a:rPr lang="es-CL" dirty="0"/>
              <a:t> Es el medio interno acuoso en el que se encuentran inmersos los demás componentes nucleares. </a:t>
            </a:r>
          </a:p>
        </p:txBody>
      </p:sp>
    </p:spTree>
    <p:extLst>
      <p:ext uri="{BB962C8B-B14F-4D97-AF65-F5344CB8AC3E}">
        <p14:creationId xmlns:p14="http://schemas.microsoft.com/office/powerpoint/2010/main" val="78275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03D3A-4DCB-184B-879A-607EFEAF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Organelos que poseen ADN.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AB9AC9-99E8-B84A-99CB-0989BC0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4755"/>
            <a:ext cx="4962525" cy="29661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B59D2C-10D6-0243-9E29-94E61EBA2F81}"/>
              </a:ext>
            </a:extLst>
          </p:cNvPr>
          <p:cNvSpPr txBox="1"/>
          <p:nvPr/>
        </p:nvSpPr>
        <p:spPr>
          <a:xfrm>
            <a:off x="2386013" y="1690688"/>
            <a:ext cx="207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Cloroplastos</a:t>
            </a:r>
            <a:r>
              <a:rPr lang="es-CL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45F985-8C37-8949-AB5D-A7E09F0C7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2859156"/>
            <a:ext cx="3990975" cy="25773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8E3996-D86E-4446-92D0-767218A1C5AF}"/>
              </a:ext>
            </a:extLst>
          </p:cNvPr>
          <p:cNvSpPr txBox="1"/>
          <p:nvPr/>
        </p:nvSpPr>
        <p:spPr>
          <a:xfrm>
            <a:off x="8429626" y="1921520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Mitocondria </a:t>
            </a:r>
          </a:p>
        </p:txBody>
      </p:sp>
    </p:spTree>
    <p:extLst>
      <p:ext uri="{BB962C8B-B14F-4D97-AF65-F5344CB8AC3E}">
        <p14:creationId xmlns:p14="http://schemas.microsoft.com/office/powerpoint/2010/main" val="91567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DF459-B4D2-054E-963E-075ED27B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Composición química del ADN y ARN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D5FCE7-EF0C-E742-B332-B2D53615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541462"/>
            <a:ext cx="6667500" cy="4889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6702BE-5E27-D04C-980A-E26089367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88" y="2081212"/>
            <a:ext cx="317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24B2D7B7-465F-324F-8D10-5CE22F44F217}"/>
              </a:ext>
            </a:extLst>
          </p:cNvPr>
          <p:cNvSpPr/>
          <p:nvPr/>
        </p:nvSpPr>
        <p:spPr>
          <a:xfrm>
            <a:off x="5214938" y="2928939"/>
            <a:ext cx="1800225" cy="7858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ADN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EE442FBE-D582-A54E-99E4-0B3D18267E2D}"/>
              </a:ext>
            </a:extLst>
          </p:cNvPr>
          <p:cNvSpPr/>
          <p:nvPr/>
        </p:nvSpPr>
        <p:spPr>
          <a:xfrm>
            <a:off x="496495" y="3104858"/>
            <a:ext cx="2768204" cy="9251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Corresponde a un polímero natural 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386E36F5-91A9-C94E-A402-9F4F32429114}"/>
              </a:ext>
            </a:extLst>
          </p:cNvPr>
          <p:cNvSpPr/>
          <p:nvPr/>
        </p:nvSpPr>
        <p:spPr>
          <a:xfrm>
            <a:off x="1148361" y="808191"/>
            <a:ext cx="2786062" cy="11930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Es la molécula responsable contener la información genética.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5359D70D-B3E1-C642-A4C4-039B2E957DCF}"/>
              </a:ext>
            </a:extLst>
          </p:cNvPr>
          <p:cNvSpPr/>
          <p:nvPr/>
        </p:nvSpPr>
        <p:spPr>
          <a:xfrm>
            <a:off x="3328989" y="5419531"/>
            <a:ext cx="2700336" cy="10858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Sus monómeros son llamados nucleótidos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A8D00C9-3604-C24B-AC1E-88A1C19AAF1D}"/>
              </a:ext>
            </a:extLst>
          </p:cNvPr>
          <p:cNvSpPr/>
          <p:nvPr/>
        </p:nvSpPr>
        <p:spPr>
          <a:xfrm>
            <a:off x="8701088" y="2372624"/>
            <a:ext cx="2828925" cy="146446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Cuando está en estado desconsensado se llama cromatina.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55697C22-0D07-FE46-835D-34C01E877A90}"/>
              </a:ext>
            </a:extLst>
          </p:cNvPr>
          <p:cNvSpPr/>
          <p:nvPr/>
        </p:nvSpPr>
        <p:spPr>
          <a:xfrm>
            <a:off x="8186738" y="602762"/>
            <a:ext cx="2428875" cy="13215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Es una estructura de dobre hélice 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670F52F-0329-764A-A06C-043F7289D406}"/>
              </a:ext>
            </a:extLst>
          </p:cNvPr>
          <p:cNvSpPr/>
          <p:nvPr/>
        </p:nvSpPr>
        <p:spPr>
          <a:xfrm>
            <a:off x="8301039" y="4600573"/>
            <a:ext cx="3114673" cy="1750219"/>
          </a:xfrm>
          <a:prstGeom prst="roundRect">
            <a:avLst/>
          </a:prstGeom>
          <a:solidFill>
            <a:srgbClr val="D88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Cuando se condesan gracias a la </a:t>
            </a:r>
            <a:r>
              <a:rPr lang="es-CL" b="1" u="sng" dirty="0">
                <a:solidFill>
                  <a:schemeClr val="tx1"/>
                </a:solidFill>
              </a:rPr>
              <a:t>Histonas</a:t>
            </a:r>
            <a:r>
              <a:rPr lang="es-CL" dirty="0">
                <a:solidFill>
                  <a:schemeClr val="tx1"/>
                </a:solidFill>
              </a:rPr>
              <a:t> llega a su máximo grado de consensación llamado cromosomas.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9E2C1A-9A1C-D149-91B9-D71C026E40DF}"/>
              </a:ext>
            </a:extLst>
          </p:cNvPr>
          <p:cNvSpPr txBox="1"/>
          <p:nvPr/>
        </p:nvSpPr>
        <p:spPr>
          <a:xfrm>
            <a:off x="342901" y="271463"/>
            <a:ext cx="2593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Característcas del ADN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6A3B432-F7CF-A94D-B877-9A63D76ABDC3}"/>
              </a:ext>
            </a:extLst>
          </p:cNvPr>
          <p:cNvCxnSpPr>
            <a:cxnSpLocks/>
          </p:cNvCxnSpPr>
          <p:nvPr/>
        </p:nvCxnSpPr>
        <p:spPr>
          <a:xfrm flipV="1">
            <a:off x="6879431" y="1314461"/>
            <a:ext cx="1214438" cy="157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101C300-22AA-8F47-959D-242B8DA2BABF}"/>
              </a:ext>
            </a:extLst>
          </p:cNvPr>
          <p:cNvCxnSpPr>
            <a:cxnSpLocks/>
          </p:cNvCxnSpPr>
          <p:nvPr/>
        </p:nvCxnSpPr>
        <p:spPr>
          <a:xfrm flipH="1" flipV="1">
            <a:off x="4034434" y="1671639"/>
            <a:ext cx="2100261" cy="118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AD4A619-BDC2-BE44-B1AB-8B328CB4CFB5}"/>
              </a:ext>
            </a:extLst>
          </p:cNvPr>
          <p:cNvCxnSpPr>
            <a:cxnSpLocks/>
          </p:cNvCxnSpPr>
          <p:nvPr/>
        </p:nvCxnSpPr>
        <p:spPr>
          <a:xfrm flipH="1">
            <a:off x="3200402" y="3195043"/>
            <a:ext cx="2043115" cy="30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7BD41E33-A3B3-A94A-A180-5EAF5CDF63DE}"/>
              </a:ext>
            </a:extLst>
          </p:cNvPr>
          <p:cNvCxnSpPr>
            <a:cxnSpLocks/>
          </p:cNvCxnSpPr>
          <p:nvPr/>
        </p:nvCxnSpPr>
        <p:spPr>
          <a:xfrm flipH="1">
            <a:off x="4393409" y="3760406"/>
            <a:ext cx="1835942" cy="161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206C1BF-C4D0-3F45-B425-91F2610D5E44}"/>
              </a:ext>
            </a:extLst>
          </p:cNvPr>
          <p:cNvCxnSpPr/>
          <p:nvPr/>
        </p:nvCxnSpPr>
        <p:spPr>
          <a:xfrm>
            <a:off x="7015163" y="3602236"/>
            <a:ext cx="1571624" cy="94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0F574A89-E788-6741-81DD-2B2CB4505CF5}"/>
              </a:ext>
            </a:extLst>
          </p:cNvPr>
          <p:cNvCxnSpPr>
            <a:cxnSpLocks/>
          </p:cNvCxnSpPr>
          <p:nvPr/>
        </p:nvCxnSpPr>
        <p:spPr>
          <a:xfrm flipV="1">
            <a:off x="7043736" y="3104859"/>
            <a:ext cx="1571624" cy="253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A2386D2C-BF29-CF40-8528-E9231EA9DF2A}"/>
              </a:ext>
            </a:extLst>
          </p:cNvPr>
          <p:cNvSpPr/>
          <p:nvPr/>
        </p:nvSpPr>
        <p:spPr>
          <a:xfrm>
            <a:off x="4827390" y="468750"/>
            <a:ext cx="2423517" cy="9742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Ácidodesoxirribosa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FDFAD1A-7603-1449-B6C9-A26B4BAE6CA2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1880597" y="4029975"/>
            <a:ext cx="1448392" cy="1932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8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41857718-1EE4-7E41-A1EB-B47010413E4B}"/>
              </a:ext>
            </a:extLst>
          </p:cNvPr>
          <p:cNvSpPr/>
          <p:nvPr/>
        </p:nvSpPr>
        <p:spPr>
          <a:xfrm>
            <a:off x="288924" y="2371725"/>
            <a:ext cx="2500313" cy="13858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Los Nucleótidos 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E8022AB-F9DB-B94E-A937-B13360DFEC92}"/>
              </a:ext>
            </a:extLst>
          </p:cNvPr>
          <p:cNvSpPr/>
          <p:nvPr/>
        </p:nvSpPr>
        <p:spPr>
          <a:xfrm>
            <a:off x="3771899" y="457201"/>
            <a:ext cx="2828926" cy="1228723"/>
          </a:xfrm>
          <a:prstGeom prst="roundRect">
            <a:avLst/>
          </a:prstGeom>
          <a:solidFill>
            <a:srgbClr val="73F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Una </a:t>
            </a:r>
            <a:r>
              <a:rPr lang="es-CL" sz="2000" b="1" dirty="0">
                <a:solidFill>
                  <a:schemeClr val="tx1"/>
                </a:solidFill>
              </a:rPr>
              <a:t>Azúcar</a:t>
            </a:r>
            <a:r>
              <a:rPr lang="es-CL" sz="2000" dirty="0">
                <a:solidFill>
                  <a:schemeClr val="tx1"/>
                </a:solidFill>
              </a:rPr>
              <a:t> que es una pentosa llamada </a:t>
            </a:r>
            <a:r>
              <a:rPr lang="es-CL" sz="2000" b="1" u="sng" dirty="0">
                <a:solidFill>
                  <a:schemeClr val="tx1"/>
                </a:solidFill>
              </a:rPr>
              <a:t>desoxirribosa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6A6C94B-0A25-1D4F-954B-E826BDDF0898}"/>
              </a:ext>
            </a:extLst>
          </p:cNvPr>
          <p:cNvSpPr/>
          <p:nvPr/>
        </p:nvSpPr>
        <p:spPr>
          <a:xfrm>
            <a:off x="3771900" y="2371725"/>
            <a:ext cx="2943225" cy="1257300"/>
          </a:xfrm>
          <a:prstGeom prst="roundRect">
            <a:avLst/>
          </a:prstGeom>
          <a:solidFill>
            <a:srgbClr val="929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Un grupo fosfato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A4008DB-A7E1-5F4D-937A-60B9E4F5146E}"/>
              </a:ext>
            </a:extLst>
          </p:cNvPr>
          <p:cNvSpPr/>
          <p:nvPr/>
        </p:nvSpPr>
        <p:spPr>
          <a:xfrm>
            <a:off x="3771899" y="4757735"/>
            <a:ext cx="2943224" cy="1314450"/>
          </a:xfrm>
          <a:prstGeom prst="roundRect">
            <a:avLst/>
          </a:prstGeom>
          <a:solidFill>
            <a:srgbClr val="009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Una base nitrogenada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BA3DDB-9A90-2B42-A1AE-E5388CF8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38" y="2089150"/>
            <a:ext cx="3911600" cy="2336800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E6F4E89-9610-5349-9EF0-8C6D32C1C748}"/>
              </a:ext>
            </a:extLst>
          </p:cNvPr>
          <p:cNvCxnSpPr/>
          <p:nvPr/>
        </p:nvCxnSpPr>
        <p:spPr>
          <a:xfrm>
            <a:off x="3071813" y="1100138"/>
            <a:ext cx="0" cy="4557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ED4E826-B9CF-E148-9238-25DDDDE3E0AD}"/>
              </a:ext>
            </a:extLst>
          </p:cNvPr>
          <p:cNvCxnSpPr>
            <a:stCxn id="4" idx="3"/>
          </p:cNvCxnSpPr>
          <p:nvPr/>
        </p:nvCxnSpPr>
        <p:spPr>
          <a:xfrm flipV="1">
            <a:off x="2789237" y="3028950"/>
            <a:ext cx="28257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695ACF8-87BD-2745-85F2-88D6F319D699}"/>
              </a:ext>
            </a:extLst>
          </p:cNvPr>
          <p:cNvCxnSpPr>
            <a:endCxn id="5" idx="1"/>
          </p:cNvCxnSpPr>
          <p:nvPr/>
        </p:nvCxnSpPr>
        <p:spPr>
          <a:xfrm flipV="1">
            <a:off x="3071813" y="1071563"/>
            <a:ext cx="700086" cy="2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C1E9D28-4C77-D640-AF3E-A95B098D2A31}"/>
              </a:ext>
            </a:extLst>
          </p:cNvPr>
          <p:cNvCxnSpPr>
            <a:endCxn id="6" idx="1"/>
          </p:cNvCxnSpPr>
          <p:nvPr/>
        </p:nvCxnSpPr>
        <p:spPr>
          <a:xfrm flipV="1">
            <a:off x="3071813" y="3000375"/>
            <a:ext cx="700087" cy="2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6B317F4-3B1C-9744-828D-748D974DD18F}"/>
              </a:ext>
            </a:extLst>
          </p:cNvPr>
          <p:cNvCxnSpPr/>
          <p:nvPr/>
        </p:nvCxnSpPr>
        <p:spPr>
          <a:xfrm>
            <a:off x="3071813" y="5657850"/>
            <a:ext cx="70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151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1087</Words>
  <Application>Microsoft Macintosh PowerPoint</Application>
  <PresentationFormat>Panorámica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Whitney</vt:lpstr>
      <vt:lpstr>Tema de Office</vt:lpstr>
      <vt:lpstr>Presentación de PowerPoint</vt:lpstr>
      <vt:lpstr>Material genético </vt:lpstr>
      <vt:lpstr>¿Dónde se encuentra el material genético?</vt:lpstr>
      <vt:lpstr>Presentación de PowerPoint</vt:lpstr>
      <vt:lpstr>El núcleo y sus componentes </vt:lpstr>
      <vt:lpstr>Organelos que poseen ADN.</vt:lpstr>
      <vt:lpstr>Composición química del ADN y ARN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del proceso de replicación</vt:lpstr>
      <vt:lpstr>¿ Cómo se trasmite el material genético de generación en generación?</vt:lpstr>
      <vt:lpstr>Presentación de PowerPoint</vt:lpstr>
      <vt:lpstr>Ciclo celular</vt:lpstr>
      <vt:lpstr>La división celular (etapa M)</vt:lpstr>
      <vt:lpstr>Interfase </vt:lpstr>
      <vt:lpstr>Existen tres hipótesis sobre los mecanismos de la replicación.</vt:lpstr>
      <vt:lpstr>Presentación de PowerPoint</vt:lpstr>
      <vt:lpstr>Presentación de PowerPoint</vt:lpstr>
      <vt:lpstr>Presentación de PowerPoint</vt:lpstr>
      <vt:lpstr>Presentación de PowerPoint</vt:lpstr>
      <vt:lpstr>Actividad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18</cp:revision>
  <dcterms:created xsi:type="dcterms:W3CDTF">2020-04-16T13:03:58Z</dcterms:created>
  <dcterms:modified xsi:type="dcterms:W3CDTF">2020-04-16T23:02:31Z</dcterms:modified>
</cp:coreProperties>
</file>