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71" r:id="rId4"/>
    <p:sldId id="258" r:id="rId5"/>
    <p:sldId id="263" r:id="rId6"/>
    <p:sldId id="270" r:id="rId7"/>
    <p:sldId id="265" r:id="rId8"/>
    <p:sldId id="282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nia" initials="t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BCE292"/>
    <a:srgbClr val="FF9900"/>
    <a:srgbClr val="CD29C1"/>
    <a:srgbClr val="9EA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2" autoAdjust="0"/>
    <p:restoredTop sz="96357" autoAdjust="0"/>
  </p:normalViewPr>
  <p:slideViewPr>
    <p:cSldViewPr snapToGrid="0">
      <p:cViewPr varScale="1">
        <p:scale>
          <a:sx n="73" d="100"/>
          <a:sy n="73" d="100"/>
        </p:scale>
        <p:origin x="4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1DC49-F82D-49A3-9A3E-7A76394406CD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AA037-4DBA-4941-A6FA-60A26E32F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79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C58DAE2-B96A-4305-B8BF-9A603C060C73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E1D72C-F660-4872-927F-7E451F45AE5A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27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DAE2-B96A-4305-B8BF-9A603C060C73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D72C-F660-4872-927F-7E451F45AE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048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DAE2-B96A-4305-B8BF-9A603C060C73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D72C-F660-4872-927F-7E451F45AE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861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DAE2-B96A-4305-B8BF-9A603C060C73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D72C-F660-4872-927F-7E451F45AE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834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DAE2-B96A-4305-B8BF-9A603C060C73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D72C-F660-4872-927F-7E451F45AE5A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73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DAE2-B96A-4305-B8BF-9A603C060C73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D72C-F660-4872-927F-7E451F45AE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79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DAE2-B96A-4305-B8BF-9A603C060C73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D72C-F660-4872-927F-7E451F45AE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9665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DAE2-B96A-4305-B8BF-9A603C060C73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D72C-F660-4872-927F-7E451F45AE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862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DAE2-B96A-4305-B8BF-9A603C060C73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D72C-F660-4872-927F-7E451F45AE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591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DAE2-B96A-4305-B8BF-9A603C060C73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D72C-F660-4872-927F-7E451F45AE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000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DAE2-B96A-4305-B8BF-9A603C060C73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D72C-F660-4872-927F-7E451F45AE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837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C58DAE2-B96A-4305-B8BF-9A603C060C73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7E1D72C-F660-4872-927F-7E451F45AE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10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gif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openxmlformats.org/officeDocument/2006/relationships/image" Target="../media/image7.gif"/><Relationship Id="rId5" Type="http://schemas.microsoft.com/office/2007/relationships/media" Target="../media/media4.m4a"/><Relationship Id="rId10" Type="http://schemas.openxmlformats.org/officeDocument/2006/relationships/image" Target="../media/image6.gif"/><Relationship Id="rId4" Type="http://schemas.microsoft.com/office/2007/relationships/media" Target="../media/media3.m4a"/><Relationship Id="rId9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microsoft.com/office/2007/relationships/media" Target="../media/media7.m4a"/><Relationship Id="rId7" Type="http://schemas.openxmlformats.org/officeDocument/2006/relationships/slideLayout" Target="../slideLayouts/slideLayout2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microsoft.com/office/2007/relationships/media" Target="../media/media10.m4a"/><Relationship Id="rId5" Type="http://schemas.microsoft.com/office/2007/relationships/media" Target="../media/media9.m4a"/><Relationship Id="rId4" Type="http://schemas.microsoft.com/office/2007/relationships/media" Target="../media/media8.m4a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noopy reading books animated gif from AnimateIt.net | Snoopy love ...">
            <a:extLst>
              <a:ext uri="{FF2B5EF4-FFF2-40B4-BE49-F238E27FC236}">
                <a16:creationId xmlns:a16="http://schemas.microsoft.com/office/drawing/2014/main" id="{1209E608-289F-4E68-A984-B7B7B77581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41" y="4220839"/>
            <a:ext cx="2611721" cy="20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B793892-D15E-43F3-8D74-AB683E4B0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591" y="2654170"/>
            <a:ext cx="7058025" cy="9525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8A19FE1-1F19-456B-A5D5-2D81120C4B06}"/>
              </a:ext>
            </a:extLst>
          </p:cNvPr>
          <p:cNvSpPr/>
          <p:nvPr/>
        </p:nvSpPr>
        <p:spPr>
          <a:xfrm>
            <a:off x="521408" y="565582"/>
            <a:ext cx="4112736" cy="952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s-CL" sz="1600" b="1" dirty="0">
                <a:solidFill>
                  <a:schemeClr val="tx1"/>
                </a:solidFill>
                <a:latin typeface="+mj-lt"/>
              </a:rPr>
              <a:t>          Lenguaje y Comunicación</a:t>
            </a:r>
          </a:p>
          <a:p>
            <a:pPr algn="ctr"/>
            <a:r>
              <a:rPr lang="es-CL" sz="1600" b="1" dirty="0">
                <a:solidFill>
                  <a:schemeClr val="tx1"/>
                </a:solidFill>
                <a:latin typeface="+mj-lt"/>
              </a:rPr>
              <a:t>1° </a:t>
            </a:r>
            <a:r>
              <a:rPr lang="es-CL" sz="1600" b="1" dirty="0" smtClean="0">
                <a:solidFill>
                  <a:schemeClr val="tx1"/>
                </a:solidFill>
                <a:latin typeface="+mj-lt"/>
              </a:rPr>
              <a:t>básicos 2020</a:t>
            </a:r>
            <a:endParaRPr lang="es-CL" sz="1600" b="1" dirty="0">
              <a:solidFill>
                <a:schemeClr val="tx1"/>
              </a:solidFill>
              <a:latin typeface="+mj-lt"/>
            </a:endParaRPr>
          </a:p>
          <a:p>
            <a:pPr algn="r"/>
            <a:endParaRPr lang="es-C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897E5-F713-4FDD-BF90-A2DDBA317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72" y="539619"/>
            <a:ext cx="6444655" cy="79932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C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Orientaciones para el(la) apoderado(a):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D357BE-0097-431C-82DA-099A0EDB2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5017" y="1833466"/>
            <a:ext cx="8432305" cy="4038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es-CL" dirty="0">
                <a:solidFill>
                  <a:schemeClr val="tx1"/>
                </a:solidFill>
              </a:rPr>
              <a:t>El(la) estudiante debe practicar las lecturas del PPT </a:t>
            </a:r>
            <a:r>
              <a:rPr lang="es-CL" b="1" dirty="0">
                <a:solidFill>
                  <a:schemeClr val="tx1"/>
                </a:solidFill>
              </a:rPr>
              <a:t>sentado frente al computador o Tablet</a:t>
            </a:r>
            <a:r>
              <a:rPr lang="es-CL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s-CL" dirty="0">
                <a:solidFill>
                  <a:schemeClr val="tx1"/>
                </a:solidFill>
              </a:rPr>
              <a:t>Disponga de un espacio cómodo y que </a:t>
            </a:r>
            <a:r>
              <a:rPr lang="es-CL" b="1" dirty="0">
                <a:solidFill>
                  <a:schemeClr val="tx1"/>
                </a:solidFill>
              </a:rPr>
              <a:t>permita la concentración</a:t>
            </a:r>
            <a:r>
              <a:rPr lang="es-CL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s-CL" dirty="0">
                <a:solidFill>
                  <a:schemeClr val="tx1"/>
                </a:solidFill>
              </a:rPr>
              <a:t>En cada diapositiva </a:t>
            </a:r>
            <a:r>
              <a:rPr lang="es-CL" b="1" dirty="0">
                <a:solidFill>
                  <a:schemeClr val="tx1"/>
                </a:solidFill>
              </a:rPr>
              <a:t>modele la lectura</a:t>
            </a:r>
            <a:r>
              <a:rPr lang="es-CL" dirty="0">
                <a:solidFill>
                  <a:schemeClr val="tx1"/>
                </a:solidFill>
              </a:rPr>
              <a:t>, ejemplificando como hacerlo al niño(a). Luego permítale que lo haga </a:t>
            </a:r>
            <a:r>
              <a:rPr lang="es-CL" b="1" dirty="0">
                <a:solidFill>
                  <a:schemeClr val="tx1"/>
                </a:solidFill>
              </a:rPr>
              <a:t>de</a:t>
            </a:r>
            <a:r>
              <a:rPr lang="es-CL" dirty="0">
                <a:solidFill>
                  <a:schemeClr val="tx1"/>
                </a:solidFill>
              </a:rPr>
              <a:t> </a:t>
            </a:r>
            <a:r>
              <a:rPr lang="es-CL" b="1" dirty="0">
                <a:solidFill>
                  <a:schemeClr val="tx1"/>
                </a:solidFill>
              </a:rPr>
              <a:t>forma independiente</a:t>
            </a:r>
            <a:r>
              <a:rPr lang="es-CL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s-CL" dirty="0">
                <a:solidFill>
                  <a:schemeClr val="tx1"/>
                </a:solidFill>
              </a:rPr>
              <a:t>Invite al estudiante a realizar la actividad de forma </a:t>
            </a:r>
            <a:r>
              <a:rPr lang="es-CL" b="1" dirty="0">
                <a:solidFill>
                  <a:schemeClr val="tx1"/>
                </a:solidFill>
              </a:rPr>
              <a:t>amigable y desafiante.</a:t>
            </a:r>
            <a:r>
              <a:rPr lang="es-CL" dirty="0">
                <a:solidFill>
                  <a:schemeClr val="tx1"/>
                </a:solidFill>
              </a:rPr>
              <a:t> Permitiéndole </a:t>
            </a:r>
            <a:r>
              <a:rPr lang="es-CL" u="sng" dirty="0">
                <a:solidFill>
                  <a:schemeClr val="tx1"/>
                </a:solidFill>
              </a:rPr>
              <a:t>motivarse</a:t>
            </a:r>
            <a:r>
              <a:rPr lang="es-CL" dirty="0">
                <a:solidFill>
                  <a:schemeClr val="tx1"/>
                </a:solidFill>
              </a:rPr>
              <a:t> con el ejercicio de leer.</a:t>
            </a:r>
          </a:p>
          <a:p>
            <a:r>
              <a:rPr lang="es-CL" b="1" dirty="0"/>
              <a:t>Felicite al estudiante en cada pequeño logro</a:t>
            </a:r>
            <a:r>
              <a:rPr lang="es-CL" dirty="0"/>
              <a:t>, esto le permitirá fortalecer su confianza, para las próximas experiencias con la lectura.</a:t>
            </a:r>
          </a:p>
          <a:p>
            <a:r>
              <a:rPr lang="es-CL" dirty="0"/>
              <a:t>Se recomienda </a:t>
            </a:r>
            <a:r>
              <a:rPr lang="es-CL" b="1" dirty="0"/>
              <a:t>practicar</a:t>
            </a:r>
            <a:r>
              <a:rPr lang="es-CL" dirty="0"/>
              <a:t> </a:t>
            </a:r>
            <a:r>
              <a:rPr lang="es-CL" b="1" dirty="0"/>
              <a:t>una lectura diaria</a:t>
            </a:r>
            <a:r>
              <a:rPr lang="es-CL" dirty="0"/>
              <a:t>, no es necesario estudiar la presentación completa un solo día.</a:t>
            </a:r>
          </a:p>
        </p:txBody>
      </p:sp>
      <p:pic>
        <p:nvPicPr>
          <p:cNvPr id="2052" name="Picture 4" descr="Pin en SNOOPY">
            <a:extLst>
              <a:ext uri="{FF2B5EF4-FFF2-40B4-BE49-F238E27FC236}">
                <a16:creationId xmlns:a16="http://schemas.microsoft.com/office/drawing/2014/main" id="{BE4687DF-E9BB-44DE-9E5F-4C8CFC72E8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3" y="3676260"/>
            <a:ext cx="2241298" cy="227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cadillo: ovalado 4">
            <a:extLst>
              <a:ext uri="{FF2B5EF4-FFF2-40B4-BE49-F238E27FC236}">
                <a16:creationId xmlns:a16="http://schemas.microsoft.com/office/drawing/2014/main" id="{9B129AEC-56F7-48BB-8B89-7B42C32621FB}"/>
              </a:ext>
            </a:extLst>
          </p:cNvPr>
          <p:cNvSpPr/>
          <p:nvPr/>
        </p:nvSpPr>
        <p:spPr>
          <a:xfrm>
            <a:off x="652168" y="2183362"/>
            <a:ext cx="2139278" cy="1492898"/>
          </a:xfrm>
          <a:prstGeom prst="wedgeEllipseCallout">
            <a:avLst>
              <a:gd name="adj1" fmla="val -26503"/>
              <a:gd name="adj2" fmla="val 681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>
                <a:latin typeface="Comic Sans MS" panose="030F0702030302020204" pitchFamily="66" charset="0"/>
              </a:rPr>
              <a:t>¡</a:t>
            </a:r>
            <a:r>
              <a:rPr lang="es-CL" sz="1400" b="1" dirty="0">
                <a:latin typeface="Comic Sans MS" panose="030F0702030302020204" pitchFamily="66" charset="0"/>
              </a:rPr>
              <a:t>Agradecemos su colaboración</a:t>
            </a:r>
            <a:r>
              <a:rPr lang="es-CL" sz="1600" dirty="0">
                <a:latin typeface="Comic Sans MS" panose="030F07020303020202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396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Sala Cuna Mis Primeros Pasitos">
            <a:extLst>
              <a:ext uri="{FF2B5EF4-FFF2-40B4-BE49-F238E27FC236}">
                <a16:creationId xmlns:a16="http://schemas.microsoft.com/office/drawing/2014/main" id="{84D13165-DD0F-42B9-AA81-E1F6665083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1335" y="1828878"/>
            <a:ext cx="2782036" cy="208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a guia para ser un unicornio - gif - Wattpad">
            <a:extLst>
              <a:ext uri="{FF2B5EF4-FFF2-40B4-BE49-F238E27FC236}">
                <a16:creationId xmlns:a16="http://schemas.microsoft.com/office/drawing/2014/main" id="{67BDADED-A22D-4A62-854D-7301D9FAC6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31" y="4463847"/>
            <a:ext cx="1876424" cy="187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 Cosmos de Yoma: Memoria de elefante">
            <a:extLst>
              <a:ext uri="{FF2B5EF4-FFF2-40B4-BE49-F238E27FC236}">
                <a16:creationId xmlns:a16="http://schemas.microsoft.com/office/drawing/2014/main" id="{C1345CEA-6717-4C17-B98A-B3B6DAF00B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586" y="1893598"/>
            <a:ext cx="2124075" cy="187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377570B-CE30-49D1-BABA-A02698B7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44" y="450044"/>
            <a:ext cx="3153793" cy="51838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L" sz="3200" b="1" dirty="0"/>
              <a:t>Recordemos…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03F68BE-37EB-46D4-AAC4-960962DAA373}"/>
              </a:ext>
            </a:extLst>
          </p:cNvPr>
          <p:cNvSpPr txBox="1">
            <a:spLocks/>
          </p:cNvSpPr>
          <p:nvPr/>
        </p:nvSpPr>
        <p:spPr>
          <a:xfrm>
            <a:off x="1724039" y="1578883"/>
            <a:ext cx="1684241" cy="7674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6000" dirty="0">
                <a:solidFill>
                  <a:schemeClr val="tx1"/>
                </a:solidFill>
              </a:rPr>
              <a:t>A   </a:t>
            </a:r>
            <a:r>
              <a:rPr lang="es-CL" sz="6000" dirty="0" err="1">
                <a:solidFill>
                  <a:schemeClr val="tx1"/>
                </a:solidFill>
              </a:rPr>
              <a:t>a</a:t>
            </a:r>
            <a:endParaRPr lang="es-CL" sz="6000" dirty="0">
              <a:solidFill>
                <a:schemeClr val="tx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CF5EC80-F7D0-43B8-A304-9CBB3A39BA11}"/>
              </a:ext>
            </a:extLst>
          </p:cNvPr>
          <p:cNvSpPr txBox="1">
            <a:spLocks/>
          </p:cNvSpPr>
          <p:nvPr/>
        </p:nvSpPr>
        <p:spPr>
          <a:xfrm>
            <a:off x="5140503" y="1578882"/>
            <a:ext cx="1684240" cy="7674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6000" dirty="0">
                <a:solidFill>
                  <a:schemeClr val="tx1"/>
                </a:solidFill>
              </a:rPr>
              <a:t>E  </a:t>
            </a:r>
            <a:r>
              <a:rPr lang="es-CL" sz="6000" dirty="0" err="1">
                <a:solidFill>
                  <a:schemeClr val="tx1"/>
                </a:solidFill>
              </a:rPr>
              <a:t>e</a:t>
            </a:r>
            <a:endParaRPr lang="es-CL" sz="6000" dirty="0">
              <a:solidFill>
                <a:schemeClr val="tx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EA6E486-A1F1-4DA2-800A-85AE1E56B571}"/>
              </a:ext>
            </a:extLst>
          </p:cNvPr>
          <p:cNvSpPr txBox="1">
            <a:spLocks/>
          </p:cNvSpPr>
          <p:nvPr/>
        </p:nvSpPr>
        <p:spPr>
          <a:xfrm>
            <a:off x="7090677" y="3959578"/>
            <a:ext cx="1581332" cy="7674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6000" dirty="0">
                <a:solidFill>
                  <a:schemeClr val="tx1"/>
                </a:solidFill>
              </a:rPr>
              <a:t>U  </a:t>
            </a:r>
            <a:r>
              <a:rPr lang="es-CL" sz="6000" dirty="0" err="1">
                <a:solidFill>
                  <a:schemeClr val="tx1"/>
                </a:solidFill>
              </a:rPr>
              <a:t>u</a:t>
            </a:r>
            <a:endParaRPr lang="es-CL" sz="6000" dirty="0">
              <a:solidFill>
                <a:schemeClr val="tx1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6BF8604-A6D7-4C8C-BDE7-E512EE677828}"/>
              </a:ext>
            </a:extLst>
          </p:cNvPr>
          <p:cNvSpPr txBox="1">
            <a:spLocks/>
          </p:cNvSpPr>
          <p:nvPr/>
        </p:nvSpPr>
        <p:spPr>
          <a:xfrm>
            <a:off x="3364637" y="3985858"/>
            <a:ext cx="1555949" cy="7674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6000" dirty="0">
                <a:solidFill>
                  <a:schemeClr val="tx1"/>
                </a:solidFill>
              </a:rPr>
              <a:t>O  </a:t>
            </a:r>
            <a:r>
              <a:rPr lang="es-CL" sz="6000" dirty="0" err="1">
                <a:solidFill>
                  <a:schemeClr val="tx1"/>
                </a:solidFill>
              </a:rPr>
              <a:t>o</a:t>
            </a:r>
            <a:endParaRPr lang="es-CL" sz="6000" dirty="0">
              <a:solidFill>
                <a:schemeClr val="tx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E27893F-A215-4D7B-A385-A82EE61C9F58}"/>
              </a:ext>
            </a:extLst>
          </p:cNvPr>
          <p:cNvSpPr txBox="1">
            <a:spLocks/>
          </p:cNvSpPr>
          <p:nvPr/>
        </p:nvSpPr>
        <p:spPr>
          <a:xfrm>
            <a:off x="8556967" y="1578885"/>
            <a:ext cx="1581332" cy="7674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6000" dirty="0">
                <a:solidFill>
                  <a:schemeClr val="tx1"/>
                </a:solidFill>
              </a:rPr>
              <a:t>I   </a:t>
            </a:r>
            <a:r>
              <a:rPr lang="es-CL" sz="6000" dirty="0" err="1">
                <a:solidFill>
                  <a:schemeClr val="tx1"/>
                </a:solidFill>
              </a:rPr>
              <a:t>i</a:t>
            </a:r>
            <a:endParaRPr lang="es-CL" sz="6000" dirty="0">
              <a:solidFill>
                <a:schemeClr val="tx1"/>
              </a:solidFill>
            </a:endParaRPr>
          </a:p>
        </p:txBody>
      </p:sp>
      <p:pic>
        <p:nvPicPr>
          <p:cNvPr id="2054" name="Picture 6" descr="Indios Gif Animado - Gifs animados indios 196712">
            <a:extLst>
              <a:ext uri="{FF2B5EF4-FFF2-40B4-BE49-F238E27FC236}">
                <a16:creationId xmlns:a16="http://schemas.microsoft.com/office/drawing/2014/main" id="{BD9A3C3E-FCAE-4576-A1C3-64CCF0331A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009" y="2473479"/>
            <a:ext cx="1243981" cy="12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hirokuma Cafe Sticker for iOS &amp; Android | GIPHY">
            <a:extLst>
              <a:ext uri="{FF2B5EF4-FFF2-40B4-BE49-F238E27FC236}">
                <a16:creationId xmlns:a16="http://schemas.microsoft.com/office/drawing/2014/main" id="{D17CCD29-092A-4DF2-9ED1-34C6ACBFB3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109" y="4440835"/>
            <a:ext cx="2321003" cy="214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E">
            <a:hlinkClick r:id="" action="ppaction://media"/>
            <a:extLst>
              <a:ext uri="{FF2B5EF4-FFF2-40B4-BE49-F238E27FC236}">
                <a16:creationId xmlns:a16="http://schemas.microsoft.com/office/drawing/2014/main" id="{4721B63A-EB37-48DB-B19C-F99D0BCAFDF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66" end="890.3038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20585" y="1178746"/>
            <a:ext cx="487363" cy="487363"/>
          </a:xfrm>
          <a:prstGeom prst="rect">
            <a:avLst/>
          </a:prstGeom>
        </p:spPr>
      </p:pic>
      <p:pic>
        <p:nvPicPr>
          <p:cNvPr id="13" name="o">
            <a:hlinkClick r:id="" action="ppaction://media"/>
            <a:extLst>
              <a:ext uri="{FF2B5EF4-FFF2-40B4-BE49-F238E27FC236}">
                <a16:creationId xmlns:a16="http://schemas.microsoft.com/office/drawing/2014/main" id="{F52271FE-AB45-49DB-9ECC-1344929B04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448" end="920.3854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61303" y="3985858"/>
            <a:ext cx="487363" cy="487363"/>
          </a:xfrm>
          <a:prstGeom prst="rect">
            <a:avLst/>
          </a:prstGeom>
        </p:spPr>
      </p:pic>
      <p:pic>
        <p:nvPicPr>
          <p:cNvPr id="14" name="u">
            <a:hlinkClick r:id="" action="ppaction://media"/>
            <a:extLst>
              <a:ext uri="{FF2B5EF4-FFF2-40B4-BE49-F238E27FC236}">
                <a16:creationId xmlns:a16="http://schemas.microsoft.com/office/drawing/2014/main" id="{BFA3100F-0172-46E1-A7E7-95043B9E1C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2578" end="1687.8027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699449" y="3853978"/>
            <a:ext cx="487363" cy="487363"/>
          </a:xfrm>
          <a:prstGeom prst="rect">
            <a:avLst/>
          </a:prstGeom>
        </p:spPr>
      </p:pic>
      <p:pic>
        <p:nvPicPr>
          <p:cNvPr id="15" name="a">
            <a:hlinkClick r:id="" action="ppaction://media"/>
            <a:extLst>
              <a:ext uri="{FF2B5EF4-FFF2-40B4-BE49-F238E27FC236}">
                <a16:creationId xmlns:a16="http://schemas.microsoft.com/office/drawing/2014/main" id="{BBD40414-FC3B-4A9F-B4DC-5DE34260A1A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428" end="1730.4058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7653" y="1514743"/>
            <a:ext cx="487363" cy="487363"/>
          </a:xfrm>
          <a:prstGeom prst="rect">
            <a:avLst/>
          </a:prstGeom>
        </p:spPr>
      </p:pic>
      <p:pic>
        <p:nvPicPr>
          <p:cNvPr id="16" name="i">
            <a:hlinkClick r:id="" action="ppaction://media"/>
            <a:extLst>
              <a:ext uri="{FF2B5EF4-FFF2-40B4-BE49-F238E27FC236}">
                <a16:creationId xmlns:a16="http://schemas.microsoft.com/office/drawing/2014/main" id="{5AD5B05E-7792-49E3-98E5-00EDDC6C048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841" end="1015.4467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184646" y="1240426"/>
            <a:ext cx="487363" cy="487363"/>
          </a:xfrm>
          <a:prstGeom prst="rect">
            <a:avLst/>
          </a:prstGeom>
        </p:spPr>
      </p:pic>
      <p:sp>
        <p:nvSpPr>
          <p:cNvPr id="18" name="Onda 17">
            <a:extLst>
              <a:ext uri="{FF2B5EF4-FFF2-40B4-BE49-F238E27FC236}">
                <a16:creationId xmlns:a16="http://schemas.microsoft.com/office/drawing/2014/main" id="{FAC70C1E-4793-4E52-BB2D-2C090B18AD99}"/>
              </a:ext>
            </a:extLst>
          </p:cNvPr>
          <p:cNvSpPr/>
          <p:nvPr/>
        </p:nvSpPr>
        <p:spPr>
          <a:xfrm>
            <a:off x="8048348" y="340324"/>
            <a:ext cx="3932808" cy="564868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err="1">
                <a:solidFill>
                  <a:schemeClr val="tx1"/>
                </a:solidFill>
              </a:rPr>
              <a:t>Clickear</a:t>
            </a:r>
            <a:r>
              <a:rPr lang="es-CL" sz="1600" b="1" dirty="0">
                <a:solidFill>
                  <a:schemeClr val="tx1"/>
                </a:solidFill>
              </a:rPr>
              <a:t>  botones de audio para escuchar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B46AA111-B008-40D9-BF20-BFFB379AB809}"/>
              </a:ext>
            </a:extLst>
          </p:cNvPr>
          <p:cNvCxnSpPr/>
          <p:nvPr/>
        </p:nvCxnSpPr>
        <p:spPr>
          <a:xfrm flipH="1">
            <a:off x="8672009" y="905192"/>
            <a:ext cx="621990" cy="33523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77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CE9DA-A2F3-4802-843E-FE989A483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747935"/>
            <a:ext cx="9875520" cy="13563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L" dirty="0">
                <a:latin typeface="Arial Rounded MT Bold" panose="020F0704030504030204" pitchFamily="34" charset="0"/>
              </a:rPr>
              <a:t>Lectura N°1: Vocales</a:t>
            </a:r>
          </a:p>
        </p:txBody>
      </p:sp>
      <p:pic>
        <p:nvPicPr>
          <p:cNvPr id="3074" name="Picture 2" descr="Resultado de imagen para gif vocales | Tipos de lenguaje, Lenguaje ...">
            <a:extLst>
              <a:ext uri="{FF2B5EF4-FFF2-40B4-BE49-F238E27FC236}">
                <a16:creationId xmlns:a16="http://schemas.microsoft.com/office/drawing/2014/main" id="{ED122470-506A-45FC-87A7-B61107B929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041" y="3589720"/>
            <a:ext cx="3954237" cy="237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0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B32D62-BC20-4626-94B3-6AF868CBE5B6}"/>
              </a:ext>
            </a:extLst>
          </p:cNvPr>
          <p:cNvSpPr/>
          <p:nvPr/>
        </p:nvSpPr>
        <p:spPr>
          <a:xfrm>
            <a:off x="4338735" y="1564577"/>
            <a:ext cx="6536401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Mira</a:t>
            </a:r>
          </a:p>
          <a:p>
            <a:endParaRPr lang="es-E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Escucha</a:t>
            </a:r>
          </a:p>
          <a:p>
            <a:endParaRPr lang="es-E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 Repite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170" name="Picture 2" descr="Ojo GIFs | Tenor">
            <a:extLst>
              <a:ext uri="{FF2B5EF4-FFF2-40B4-BE49-F238E27FC236}">
                <a16:creationId xmlns:a16="http://schemas.microsoft.com/office/drawing/2014/main" id="{A355B6C3-A1A6-4815-BC80-4177F3C17B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479" y="974455"/>
            <a:ext cx="2095500" cy="134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omo Escuchar GIF - Escuchar Escucha Oiga - Discover &amp; Share GIFs">
            <a:extLst>
              <a:ext uri="{FF2B5EF4-FFF2-40B4-BE49-F238E27FC236}">
                <a16:creationId xmlns:a16="http://schemas.microsoft.com/office/drawing/2014/main" id="{B337A9C0-8FFB-46BB-994D-41F08D6EF0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85" y="2709804"/>
            <a:ext cx="2016287" cy="130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asticacion gif animado 4 » GIF Images Download">
            <a:extLst>
              <a:ext uri="{FF2B5EF4-FFF2-40B4-BE49-F238E27FC236}">
                <a16:creationId xmlns:a16="http://schemas.microsoft.com/office/drawing/2014/main" id="{C9ED55BB-AE62-40C3-A82A-F2D166DFED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117" y="4407976"/>
            <a:ext cx="1904222" cy="130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MicreppypastaLunatica | •SoyLuna Amino• unaGranFamilia Amino">
            <a:extLst>
              <a:ext uri="{FF2B5EF4-FFF2-40B4-BE49-F238E27FC236}">
                <a16:creationId xmlns:a16="http://schemas.microsoft.com/office/drawing/2014/main" id="{375B66E6-A2FA-45FD-B6FA-E2AB7177CD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216" y="5209971"/>
            <a:ext cx="2276669" cy="227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Look Go Sticker by Rafs Design for iOS &amp; Android | GIPHY">
            <a:extLst>
              <a:ext uri="{FF2B5EF4-FFF2-40B4-BE49-F238E27FC236}">
                <a16:creationId xmlns:a16="http://schemas.microsoft.com/office/drawing/2014/main" id="{938BAE8E-7605-4345-A210-F3A905FDA7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287" y="4525799"/>
            <a:ext cx="1834630" cy="107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3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B39DB2-DC70-4991-A0A2-757045743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775" y="5411142"/>
            <a:ext cx="8770774" cy="73517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 algn="ctr">
              <a:buNone/>
            </a:pPr>
            <a:r>
              <a:rPr lang="pt-BR" sz="5400" dirty="0"/>
              <a:t>oia                   oea                     uia</a:t>
            </a:r>
            <a:endParaRPr lang="pt-BR" sz="4800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6BF412CB-2E97-448F-9E6C-2A13C7D006DC}"/>
              </a:ext>
            </a:extLst>
          </p:cNvPr>
          <p:cNvSpPr txBox="1">
            <a:spLocks/>
          </p:cNvSpPr>
          <p:nvPr/>
        </p:nvSpPr>
        <p:spPr>
          <a:xfrm>
            <a:off x="1914774" y="1813779"/>
            <a:ext cx="8770776" cy="7351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fi-FI" sz="7700" dirty="0">
                <a:solidFill>
                  <a:schemeClr val="tx1"/>
                </a:solidFill>
              </a:rPr>
              <a:t>au		       	ei				ua</a:t>
            </a:r>
            <a:endParaRPr lang="pt-BR" sz="7700" dirty="0">
              <a:solidFill>
                <a:schemeClr val="tx1"/>
              </a:solidFill>
            </a:endParaRPr>
          </a:p>
          <a:p>
            <a:pPr marL="45720" indent="0" algn="ctr">
              <a:buFont typeface="Corbel" pitchFamily="34" charset="0"/>
              <a:buNone/>
            </a:pPr>
            <a:endParaRPr lang="pt-BR" sz="14400" dirty="0"/>
          </a:p>
          <a:p>
            <a:endParaRPr lang="es-CL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EEF126CE-CC26-4DCD-BE7D-FECD7343DECF}"/>
              </a:ext>
            </a:extLst>
          </p:cNvPr>
          <p:cNvSpPr txBox="1">
            <a:spLocks/>
          </p:cNvSpPr>
          <p:nvPr/>
        </p:nvSpPr>
        <p:spPr>
          <a:xfrm>
            <a:off x="1914774" y="2928755"/>
            <a:ext cx="8770775" cy="7351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fi-FI" sz="21600" dirty="0">
                <a:solidFill>
                  <a:schemeClr val="tx1"/>
                </a:solidFill>
              </a:rPr>
              <a:t>ea	                   oa		         	oi</a:t>
            </a:r>
          </a:p>
          <a:p>
            <a:pPr marL="45720" indent="0" algn="ctr">
              <a:buFont typeface="Corbel" pitchFamily="34" charset="0"/>
              <a:buNone/>
            </a:pPr>
            <a:endParaRPr lang="pt-BR" sz="9500" dirty="0"/>
          </a:p>
          <a:p>
            <a:pPr marL="45720" indent="0" algn="ctr">
              <a:buFont typeface="Corbel" pitchFamily="34" charset="0"/>
              <a:buNone/>
            </a:pPr>
            <a:endParaRPr lang="pt-BR" sz="14400" dirty="0"/>
          </a:p>
          <a:p>
            <a:pPr marL="45720" indent="0">
              <a:buNone/>
            </a:pPr>
            <a:r>
              <a:rPr lang="es-CL" dirty="0"/>
              <a:t>  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2D66044-57B4-4AD3-82C8-5FA67865DC93}"/>
              </a:ext>
            </a:extLst>
          </p:cNvPr>
          <p:cNvSpPr txBox="1">
            <a:spLocks/>
          </p:cNvSpPr>
          <p:nvPr/>
        </p:nvSpPr>
        <p:spPr>
          <a:xfrm>
            <a:off x="1914775" y="4185779"/>
            <a:ext cx="8770774" cy="7351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fi-FI" sz="8500" dirty="0">
                <a:solidFill>
                  <a:schemeClr val="tx1"/>
                </a:solidFill>
              </a:rPr>
              <a:t>ui				ai				eu</a:t>
            </a:r>
            <a:endParaRPr lang="pt-BR" sz="14400" dirty="0"/>
          </a:p>
          <a:p>
            <a:endParaRPr lang="es-CL" dirty="0"/>
          </a:p>
        </p:txBody>
      </p:sp>
      <p:pic>
        <p:nvPicPr>
          <p:cNvPr id="4098" name="Picture 2" descr="Flecha gif animado sin fondo 9 » GIF Images Download">
            <a:extLst>
              <a:ext uri="{FF2B5EF4-FFF2-40B4-BE49-F238E27FC236}">
                <a16:creationId xmlns:a16="http://schemas.microsoft.com/office/drawing/2014/main" id="{80244645-7724-4FEA-9ED4-53CB549CB9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6" y="728850"/>
            <a:ext cx="1511952" cy="8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lecha gif animado sin fondo 9 » GIF Images Download">
            <a:extLst>
              <a:ext uri="{FF2B5EF4-FFF2-40B4-BE49-F238E27FC236}">
                <a16:creationId xmlns:a16="http://schemas.microsoft.com/office/drawing/2014/main" id="{5496598F-FA29-44A3-AD1D-18D33F0FF3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2" y="2843778"/>
            <a:ext cx="1511952" cy="8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lecha gif animado sin fondo 9 » GIF Images Download">
            <a:extLst>
              <a:ext uri="{FF2B5EF4-FFF2-40B4-BE49-F238E27FC236}">
                <a16:creationId xmlns:a16="http://schemas.microsoft.com/office/drawing/2014/main" id="{A981AC03-8AD9-4F7C-AB46-1BD1B4595D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6" y="4094418"/>
            <a:ext cx="1511952" cy="8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lecha gif animado sin fondo 9 » GIF Images Download">
            <a:extLst>
              <a:ext uri="{FF2B5EF4-FFF2-40B4-BE49-F238E27FC236}">
                <a16:creationId xmlns:a16="http://schemas.microsoft.com/office/drawing/2014/main" id="{39A984D2-974E-4D0C-BD02-59311A739F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6" y="5326164"/>
            <a:ext cx="1511952" cy="8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A83B4FB6-5963-496B-9EA1-638078575982}"/>
              </a:ext>
            </a:extLst>
          </p:cNvPr>
          <p:cNvSpPr txBox="1">
            <a:spLocks/>
          </p:cNvSpPr>
          <p:nvPr/>
        </p:nvSpPr>
        <p:spPr>
          <a:xfrm>
            <a:off x="1930991" y="711681"/>
            <a:ext cx="8770774" cy="7351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0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pt-BR" sz="15000" dirty="0"/>
              <a:t>E	      U  	        A		   I	          O</a:t>
            </a:r>
          </a:p>
          <a:p>
            <a:pPr marL="45720" indent="0" algn="ctr">
              <a:buFont typeface="Corbel" pitchFamily="34" charset="0"/>
              <a:buNone/>
            </a:pPr>
            <a:endParaRPr lang="pt-BR" sz="14400" dirty="0"/>
          </a:p>
          <a:p>
            <a:endParaRPr lang="es-CL" dirty="0"/>
          </a:p>
        </p:txBody>
      </p:sp>
      <p:pic>
        <p:nvPicPr>
          <p:cNvPr id="14" name="Picture 2" descr="Flecha gif animado sin fondo 9 » GIF Images Download">
            <a:extLst>
              <a:ext uri="{FF2B5EF4-FFF2-40B4-BE49-F238E27FC236}">
                <a16:creationId xmlns:a16="http://schemas.microsoft.com/office/drawing/2014/main" id="{D98F8BDE-5C69-4FEF-860D-7AB915AD95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6" y="1754801"/>
            <a:ext cx="1511952" cy="8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A6CC92D2-2037-4BD9-A0B4-92D269C471D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55" end="905.1926999999999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44074" y="800245"/>
            <a:ext cx="487363" cy="487363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2A9EAB88-BBED-4F20-B44C-AD2347594C0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060" end="2822.9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58683" y="1875959"/>
            <a:ext cx="487363" cy="487363"/>
          </a:xfrm>
          <a:prstGeom prst="rect">
            <a:avLst/>
          </a:prstGeom>
        </p:spPr>
      </p:pic>
      <p:pic>
        <p:nvPicPr>
          <p:cNvPr id="7" name="3">
            <a:hlinkClick r:id="" action="ppaction://media"/>
            <a:extLst>
              <a:ext uri="{FF2B5EF4-FFF2-40B4-BE49-F238E27FC236}">
                <a16:creationId xmlns:a16="http://schemas.microsoft.com/office/drawing/2014/main" id="{AF7AFD24-1BFA-4E10-9DFC-FF39380ED85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2073" end="1723.179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58684" y="3052662"/>
            <a:ext cx="487363" cy="487363"/>
          </a:xfrm>
          <a:prstGeom prst="rect">
            <a:avLst/>
          </a:prstGeom>
        </p:spPr>
      </p:pic>
      <p:pic>
        <p:nvPicPr>
          <p:cNvPr id="15" name="4">
            <a:hlinkClick r:id="" action="ppaction://media"/>
            <a:extLst>
              <a:ext uri="{FF2B5EF4-FFF2-40B4-BE49-F238E27FC236}">
                <a16:creationId xmlns:a16="http://schemas.microsoft.com/office/drawing/2014/main" id="{29B21C47-191A-4EFE-AE98-0ACF388871C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872" end="1565.72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58683" y="4268392"/>
            <a:ext cx="487363" cy="487363"/>
          </a:xfrm>
          <a:prstGeom prst="rect">
            <a:avLst/>
          </a:prstGeom>
        </p:spPr>
      </p:pic>
      <p:pic>
        <p:nvPicPr>
          <p:cNvPr id="16" name="5">
            <a:hlinkClick r:id="" action="ppaction://media"/>
            <a:extLst>
              <a:ext uri="{FF2B5EF4-FFF2-40B4-BE49-F238E27FC236}">
                <a16:creationId xmlns:a16="http://schemas.microsoft.com/office/drawing/2014/main" id="{1EEE0496-D47E-4162-A611-AA1DF7A7218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821" end="1593.4399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58684" y="5539920"/>
            <a:ext cx="487363" cy="487363"/>
          </a:xfrm>
          <a:prstGeom prst="rect">
            <a:avLst/>
          </a:prstGeom>
        </p:spPr>
      </p:pic>
      <p:sp>
        <p:nvSpPr>
          <p:cNvPr id="17" name="Onda 16">
            <a:extLst>
              <a:ext uri="{FF2B5EF4-FFF2-40B4-BE49-F238E27FC236}">
                <a16:creationId xmlns:a16="http://schemas.microsoft.com/office/drawing/2014/main" id="{998CE438-A0BC-455B-BCC4-F45F369E5C6A}"/>
              </a:ext>
            </a:extLst>
          </p:cNvPr>
          <p:cNvSpPr/>
          <p:nvPr/>
        </p:nvSpPr>
        <p:spPr>
          <a:xfrm>
            <a:off x="8140824" y="0"/>
            <a:ext cx="3932808" cy="564868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err="1">
                <a:solidFill>
                  <a:schemeClr val="tx1"/>
                </a:solidFill>
              </a:rPr>
              <a:t>Clickear</a:t>
            </a:r>
            <a:r>
              <a:rPr lang="es-CL" sz="1600" b="1" dirty="0">
                <a:solidFill>
                  <a:schemeClr val="tx1"/>
                </a:solidFill>
              </a:rPr>
              <a:t>  botones de audio para escuchar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556AE602-3939-4CCE-9D8D-59394DF91157}"/>
              </a:ext>
            </a:extLst>
          </p:cNvPr>
          <p:cNvCxnSpPr>
            <a:cxnSpLocks/>
          </p:cNvCxnSpPr>
          <p:nvPr/>
        </p:nvCxnSpPr>
        <p:spPr>
          <a:xfrm flipH="1">
            <a:off x="11346046" y="630315"/>
            <a:ext cx="248192" cy="2574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50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98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5122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build="p" animBg="1"/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B32D62-BC20-4626-94B3-6AF868CBE5B6}"/>
              </a:ext>
            </a:extLst>
          </p:cNvPr>
          <p:cNvSpPr/>
          <p:nvPr/>
        </p:nvSpPr>
        <p:spPr>
          <a:xfrm>
            <a:off x="2043280" y="1822024"/>
            <a:ext cx="103383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Ahora puedes hacerlo tú solito…</a:t>
            </a:r>
          </a:p>
        </p:txBody>
      </p:sp>
      <p:pic>
        <p:nvPicPr>
          <p:cNvPr id="7178" name="Picture 10" descr="MicreppypastaLunatica | •SoyLuna Amino• unaGranFamilia Amino">
            <a:extLst>
              <a:ext uri="{FF2B5EF4-FFF2-40B4-BE49-F238E27FC236}">
                <a16:creationId xmlns:a16="http://schemas.microsoft.com/office/drawing/2014/main" id="{375B66E6-A2FA-45FD-B6FA-E2AB7177CD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216" y="5209971"/>
            <a:ext cx="2276669" cy="227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Look Go Sticker by Rafs Design for iOS &amp; Android | GIPHY">
            <a:extLst>
              <a:ext uri="{FF2B5EF4-FFF2-40B4-BE49-F238E27FC236}">
                <a16:creationId xmlns:a16="http://schemas.microsoft.com/office/drawing/2014/main" id="{938BAE8E-7605-4345-A210-F3A905FDA7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287" y="4525799"/>
            <a:ext cx="1834630" cy="107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81EC1E5-AFA4-43AB-B354-A4837C2D9D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9" y="427204"/>
            <a:ext cx="1580861" cy="128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prendamos a leer">
            <a:extLst>
              <a:ext uri="{FF2B5EF4-FFF2-40B4-BE49-F238E27FC236}">
                <a16:creationId xmlns:a16="http://schemas.microsoft.com/office/drawing/2014/main" id="{A45B6E90-2514-4B93-BE0E-3B2CACA95C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9" y="3126823"/>
            <a:ext cx="4393553" cy="2469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ocadillo: rectángulo con esquinas redondeadas 1">
            <a:extLst>
              <a:ext uri="{FF2B5EF4-FFF2-40B4-BE49-F238E27FC236}">
                <a16:creationId xmlns:a16="http://schemas.microsoft.com/office/drawing/2014/main" id="{5F848D5F-6527-44FF-9580-0D6DBEF7E745}"/>
              </a:ext>
            </a:extLst>
          </p:cNvPr>
          <p:cNvSpPr/>
          <p:nvPr/>
        </p:nvSpPr>
        <p:spPr>
          <a:xfrm>
            <a:off x="2397968" y="427204"/>
            <a:ext cx="3107093" cy="681134"/>
          </a:xfrm>
          <a:prstGeom prst="wedgeRoundRectCallout">
            <a:avLst>
              <a:gd name="adj1" fmla="val -60553"/>
              <a:gd name="adj2" fmla="val 4332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Comic Sans MS" panose="030F0702030302020204" pitchFamily="66" charset="0"/>
              </a:rPr>
              <a:t>¡BUEN TRABAJO!</a:t>
            </a:r>
          </a:p>
        </p:txBody>
      </p:sp>
    </p:spTree>
    <p:extLst>
      <p:ext uri="{BB962C8B-B14F-4D97-AF65-F5344CB8AC3E}">
        <p14:creationId xmlns:p14="http://schemas.microsoft.com/office/powerpoint/2010/main" val="16039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B39DB2-DC70-4991-A0A2-757045743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775" y="5411142"/>
            <a:ext cx="8770774" cy="73517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 algn="ctr">
              <a:buNone/>
            </a:pPr>
            <a:r>
              <a:rPr lang="pt-BR" sz="5400" dirty="0"/>
              <a:t>oia                   oea                     uia</a:t>
            </a:r>
            <a:endParaRPr lang="pt-BR" sz="4800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6BF412CB-2E97-448F-9E6C-2A13C7D006DC}"/>
              </a:ext>
            </a:extLst>
          </p:cNvPr>
          <p:cNvSpPr txBox="1">
            <a:spLocks/>
          </p:cNvSpPr>
          <p:nvPr/>
        </p:nvSpPr>
        <p:spPr>
          <a:xfrm>
            <a:off x="1914774" y="1813779"/>
            <a:ext cx="8770776" cy="7351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fi-FI" sz="7700" dirty="0">
                <a:solidFill>
                  <a:schemeClr val="tx1"/>
                </a:solidFill>
              </a:rPr>
              <a:t>au		       	ei				ua</a:t>
            </a:r>
            <a:endParaRPr lang="pt-BR" sz="7700" dirty="0">
              <a:solidFill>
                <a:schemeClr val="tx1"/>
              </a:solidFill>
            </a:endParaRPr>
          </a:p>
          <a:p>
            <a:pPr marL="45720" indent="0" algn="ctr">
              <a:buFont typeface="Corbel" pitchFamily="34" charset="0"/>
              <a:buNone/>
            </a:pPr>
            <a:endParaRPr lang="pt-BR" sz="14400" dirty="0"/>
          </a:p>
          <a:p>
            <a:endParaRPr lang="es-CL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EEF126CE-CC26-4DCD-BE7D-FECD7343DECF}"/>
              </a:ext>
            </a:extLst>
          </p:cNvPr>
          <p:cNvSpPr txBox="1">
            <a:spLocks/>
          </p:cNvSpPr>
          <p:nvPr/>
        </p:nvSpPr>
        <p:spPr>
          <a:xfrm>
            <a:off x="1914774" y="2928755"/>
            <a:ext cx="8770775" cy="7351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fi-FI" sz="21600" dirty="0">
                <a:solidFill>
                  <a:schemeClr val="tx1"/>
                </a:solidFill>
              </a:rPr>
              <a:t>ea	                   oa		         	oi</a:t>
            </a:r>
          </a:p>
          <a:p>
            <a:pPr marL="45720" indent="0" algn="ctr">
              <a:buFont typeface="Corbel" pitchFamily="34" charset="0"/>
              <a:buNone/>
            </a:pPr>
            <a:endParaRPr lang="pt-BR" sz="9500" dirty="0"/>
          </a:p>
          <a:p>
            <a:pPr marL="45720" indent="0" algn="ctr">
              <a:buFont typeface="Corbel" pitchFamily="34" charset="0"/>
              <a:buNone/>
            </a:pPr>
            <a:endParaRPr lang="pt-BR" sz="14400" dirty="0"/>
          </a:p>
          <a:p>
            <a:pPr marL="45720" indent="0">
              <a:buNone/>
            </a:pPr>
            <a:r>
              <a:rPr lang="es-CL" dirty="0"/>
              <a:t>  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2D66044-57B4-4AD3-82C8-5FA67865DC93}"/>
              </a:ext>
            </a:extLst>
          </p:cNvPr>
          <p:cNvSpPr txBox="1">
            <a:spLocks/>
          </p:cNvSpPr>
          <p:nvPr/>
        </p:nvSpPr>
        <p:spPr>
          <a:xfrm>
            <a:off x="1914775" y="4185779"/>
            <a:ext cx="8770774" cy="7351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fi-FI" sz="8500" dirty="0">
                <a:solidFill>
                  <a:schemeClr val="tx1"/>
                </a:solidFill>
              </a:rPr>
              <a:t>ui				ai				eu</a:t>
            </a:r>
            <a:endParaRPr lang="pt-BR" sz="14400" dirty="0"/>
          </a:p>
          <a:p>
            <a:endParaRPr lang="es-CL" dirty="0"/>
          </a:p>
        </p:txBody>
      </p:sp>
      <p:pic>
        <p:nvPicPr>
          <p:cNvPr id="4098" name="Picture 2" descr="Flecha gif animado sin fondo 9 » GIF Images Download">
            <a:extLst>
              <a:ext uri="{FF2B5EF4-FFF2-40B4-BE49-F238E27FC236}">
                <a16:creationId xmlns:a16="http://schemas.microsoft.com/office/drawing/2014/main" id="{80244645-7724-4FEA-9ED4-53CB549CB9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6" y="728850"/>
            <a:ext cx="1511952" cy="8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lecha gif animado sin fondo 9 » GIF Images Download">
            <a:extLst>
              <a:ext uri="{FF2B5EF4-FFF2-40B4-BE49-F238E27FC236}">
                <a16:creationId xmlns:a16="http://schemas.microsoft.com/office/drawing/2014/main" id="{5496598F-FA29-44A3-AD1D-18D33F0FF3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2" y="2843778"/>
            <a:ext cx="1511952" cy="8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lecha gif animado sin fondo 9 » GIF Images Download">
            <a:extLst>
              <a:ext uri="{FF2B5EF4-FFF2-40B4-BE49-F238E27FC236}">
                <a16:creationId xmlns:a16="http://schemas.microsoft.com/office/drawing/2014/main" id="{A981AC03-8AD9-4F7C-AB46-1BD1B4595D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6" y="4094418"/>
            <a:ext cx="1511952" cy="8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lecha gif animado sin fondo 9 » GIF Images Download">
            <a:extLst>
              <a:ext uri="{FF2B5EF4-FFF2-40B4-BE49-F238E27FC236}">
                <a16:creationId xmlns:a16="http://schemas.microsoft.com/office/drawing/2014/main" id="{39A984D2-974E-4D0C-BD02-59311A739F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6" y="5326164"/>
            <a:ext cx="1511952" cy="8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A83B4FB6-5963-496B-9EA1-638078575982}"/>
              </a:ext>
            </a:extLst>
          </p:cNvPr>
          <p:cNvSpPr txBox="1">
            <a:spLocks/>
          </p:cNvSpPr>
          <p:nvPr/>
        </p:nvSpPr>
        <p:spPr>
          <a:xfrm>
            <a:off x="1930991" y="711681"/>
            <a:ext cx="8770774" cy="7351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0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pt-BR" sz="15000" dirty="0"/>
              <a:t>E	      U  	        A		   I	          O</a:t>
            </a:r>
          </a:p>
          <a:p>
            <a:pPr marL="45720" indent="0" algn="ctr">
              <a:buFont typeface="Corbel" pitchFamily="34" charset="0"/>
              <a:buNone/>
            </a:pPr>
            <a:endParaRPr lang="pt-BR" sz="14400" dirty="0"/>
          </a:p>
          <a:p>
            <a:endParaRPr lang="es-CL" dirty="0"/>
          </a:p>
        </p:txBody>
      </p:sp>
      <p:pic>
        <p:nvPicPr>
          <p:cNvPr id="14" name="Picture 2" descr="Flecha gif animado sin fondo 9 » GIF Images Download">
            <a:extLst>
              <a:ext uri="{FF2B5EF4-FFF2-40B4-BE49-F238E27FC236}">
                <a16:creationId xmlns:a16="http://schemas.microsoft.com/office/drawing/2014/main" id="{D98F8BDE-5C69-4FEF-860D-7AB915AD95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6" y="1754801"/>
            <a:ext cx="1511952" cy="8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74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D25EC95-D030-4DCE-AF90-3695F937BC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47" y="2955242"/>
            <a:ext cx="4914305" cy="2195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FD227E1-BE7E-4905-A842-BF0E5C6F9F21}"/>
              </a:ext>
            </a:extLst>
          </p:cNvPr>
          <p:cNvSpPr/>
          <p:nvPr/>
        </p:nvSpPr>
        <p:spPr>
          <a:xfrm>
            <a:off x="2426470" y="1707702"/>
            <a:ext cx="7339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¡LO HICISTE MUY BIEN!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2AE5082-DC3D-4BA8-9843-9AD577EF37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9" y="427204"/>
            <a:ext cx="1580861" cy="128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alloons glitter gif - PicMix">
            <a:extLst>
              <a:ext uri="{FF2B5EF4-FFF2-40B4-BE49-F238E27FC236}">
                <a16:creationId xmlns:a16="http://schemas.microsoft.com/office/drawing/2014/main" id="{00C96939-7FE1-4243-81A7-11A5446A36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69" y="4170019"/>
            <a:ext cx="2109788" cy="248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lobos estrellas en Globos - GIF Animado | REYGIF">
            <a:extLst>
              <a:ext uri="{FF2B5EF4-FFF2-40B4-BE49-F238E27FC236}">
                <a16:creationId xmlns:a16="http://schemas.microsoft.com/office/drawing/2014/main" id="{BA9C28C9-ECDC-454B-AB49-7FEA71FA13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9" y="3687461"/>
            <a:ext cx="1767107" cy="292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192</Words>
  <Application>Microsoft Office PowerPoint</Application>
  <PresentationFormat>Panorámica</PresentationFormat>
  <Paragraphs>44</Paragraphs>
  <Slides>9</Slides>
  <Notes>0</Notes>
  <HiddenSlides>0</HiddenSlides>
  <MMClips>10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 Rounded MT Bold</vt:lpstr>
      <vt:lpstr>Calibri</vt:lpstr>
      <vt:lpstr>Comic Sans MS</vt:lpstr>
      <vt:lpstr>Corbel</vt:lpstr>
      <vt:lpstr>Base</vt:lpstr>
      <vt:lpstr>Presentación de PowerPoint</vt:lpstr>
      <vt:lpstr>Orientaciones para el(la) apoderado(a):</vt:lpstr>
      <vt:lpstr>Recordemos…</vt:lpstr>
      <vt:lpstr>Lectura N°1: Vocales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Richard Villa</dc:creator>
  <cp:lastModifiedBy>Jennifer Torres</cp:lastModifiedBy>
  <cp:revision>85</cp:revision>
  <dcterms:created xsi:type="dcterms:W3CDTF">2019-04-21T21:08:50Z</dcterms:created>
  <dcterms:modified xsi:type="dcterms:W3CDTF">2020-04-30T20:03:39Z</dcterms:modified>
</cp:coreProperties>
</file>