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73" r:id="rId2"/>
    <p:sldId id="266" r:id="rId3"/>
    <p:sldId id="268" r:id="rId4"/>
    <p:sldId id="277" r:id="rId5"/>
    <p:sldId id="269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nia" initials="t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BCE292"/>
    <a:srgbClr val="FF9900"/>
    <a:srgbClr val="CD29C1"/>
    <a:srgbClr val="9EA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72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1DC49-F82D-49A3-9A3E-7A76394406CD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AA037-4DBA-4941-A6FA-60A26E32F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27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48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61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834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3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7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966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4862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91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000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37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58DAE2-B96A-4305-B8BF-9A603C060C73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7E1D72C-F660-4872-927F-7E451F45AE5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10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13" Type="http://schemas.openxmlformats.org/officeDocument/2006/relationships/image" Target="../media/image6.jpe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.jpe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7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image" Target="../media/image14.gif"/><Relationship Id="rId5" Type="http://schemas.openxmlformats.org/officeDocument/2006/relationships/slideLayout" Target="../slideLayouts/slideLayout2.xml"/><Relationship Id="rId4" Type="http://schemas.microsoft.com/office/2007/relationships/media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7570B-CE30-49D1-BABA-A02698B7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44" y="450044"/>
            <a:ext cx="3153793" cy="51838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sz="3200" b="1" dirty="0"/>
              <a:t>Recordemos…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03F68BE-37EB-46D4-AAC4-960962DAA373}"/>
              </a:ext>
            </a:extLst>
          </p:cNvPr>
          <p:cNvSpPr txBox="1">
            <a:spLocks/>
          </p:cNvSpPr>
          <p:nvPr/>
        </p:nvSpPr>
        <p:spPr>
          <a:xfrm>
            <a:off x="7801286" y="584689"/>
            <a:ext cx="1684241" cy="767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 err="1">
                <a:solidFill>
                  <a:schemeClr val="tx1"/>
                </a:solidFill>
              </a:rPr>
              <a:t>ma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CF5EC80-F7D0-43B8-A304-9CBB3A39BA11}"/>
              </a:ext>
            </a:extLst>
          </p:cNvPr>
          <p:cNvSpPr txBox="1">
            <a:spLocks/>
          </p:cNvSpPr>
          <p:nvPr/>
        </p:nvSpPr>
        <p:spPr>
          <a:xfrm>
            <a:off x="7830881" y="1700302"/>
            <a:ext cx="1654646" cy="767475"/>
          </a:xfrm>
          <a:prstGeom prst="rect">
            <a:avLst/>
          </a:prstGeom>
          <a:solidFill>
            <a:srgbClr val="BCE29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A6E486-A1F1-4DA2-800A-85AE1E56B571}"/>
              </a:ext>
            </a:extLst>
          </p:cNvPr>
          <p:cNvSpPr txBox="1">
            <a:spLocks/>
          </p:cNvSpPr>
          <p:nvPr/>
        </p:nvSpPr>
        <p:spPr>
          <a:xfrm>
            <a:off x="7878890" y="5157698"/>
            <a:ext cx="1610503" cy="767475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mu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6BF8604-A6D7-4C8C-BDE7-E512EE677828}"/>
              </a:ext>
            </a:extLst>
          </p:cNvPr>
          <p:cNvSpPr txBox="1">
            <a:spLocks/>
          </p:cNvSpPr>
          <p:nvPr/>
        </p:nvSpPr>
        <p:spPr>
          <a:xfrm>
            <a:off x="7882335" y="4041258"/>
            <a:ext cx="1603192" cy="767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 err="1">
                <a:solidFill>
                  <a:schemeClr val="tx1"/>
                </a:solidFill>
              </a:rPr>
              <a:t>mo</a:t>
            </a:r>
            <a:endParaRPr lang="es-CL" sz="6000" dirty="0">
              <a:solidFill>
                <a:schemeClr val="tx1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E27893F-A215-4D7B-A385-A82EE61C9F58}"/>
              </a:ext>
            </a:extLst>
          </p:cNvPr>
          <p:cNvSpPr txBox="1">
            <a:spLocks/>
          </p:cNvSpPr>
          <p:nvPr/>
        </p:nvSpPr>
        <p:spPr>
          <a:xfrm>
            <a:off x="7856608" y="2924029"/>
            <a:ext cx="1632786" cy="7674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mi</a:t>
            </a:r>
          </a:p>
        </p:txBody>
      </p:sp>
      <p:pic>
        <p:nvPicPr>
          <p:cNvPr id="3074" name="Picture 2" descr="Letra M | Mediateca de EducaMadrid">
            <a:extLst>
              <a:ext uri="{FF2B5EF4-FFF2-40B4-BE49-F238E27FC236}">
                <a16:creationId xmlns:a16="http://schemas.microsoft.com/office/drawing/2014/main" id="{B159C57A-7EAC-4563-A675-4101D8FAB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60" y="1451844"/>
            <a:ext cx="2999357" cy="29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B5051729-1070-4442-9814-CCCD3EB3F281}"/>
              </a:ext>
            </a:extLst>
          </p:cNvPr>
          <p:cNvSpPr txBox="1">
            <a:spLocks/>
          </p:cNvSpPr>
          <p:nvPr/>
        </p:nvSpPr>
        <p:spPr>
          <a:xfrm>
            <a:off x="5485694" y="584688"/>
            <a:ext cx="1163681" cy="7674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B8191FF-8972-4473-ACD3-E0CD0E54BB0C}"/>
              </a:ext>
            </a:extLst>
          </p:cNvPr>
          <p:cNvSpPr txBox="1">
            <a:spLocks/>
          </p:cNvSpPr>
          <p:nvPr/>
        </p:nvSpPr>
        <p:spPr>
          <a:xfrm>
            <a:off x="5514159" y="1700302"/>
            <a:ext cx="1163681" cy="767475"/>
          </a:xfrm>
          <a:prstGeom prst="rect">
            <a:avLst/>
          </a:prstGeom>
          <a:solidFill>
            <a:srgbClr val="BCE29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52B2C58-3AB2-437C-934D-8AC3876F7D6C}"/>
              </a:ext>
            </a:extLst>
          </p:cNvPr>
          <p:cNvSpPr txBox="1">
            <a:spLocks/>
          </p:cNvSpPr>
          <p:nvPr/>
        </p:nvSpPr>
        <p:spPr>
          <a:xfrm>
            <a:off x="5485693" y="2924028"/>
            <a:ext cx="1163681" cy="7674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3B29ADC6-5E63-44A2-8C3F-36B9DEFBB788}"/>
              </a:ext>
            </a:extLst>
          </p:cNvPr>
          <p:cNvSpPr txBox="1">
            <a:spLocks/>
          </p:cNvSpPr>
          <p:nvPr/>
        </p:nvSpPr>
        <p:spPr>
          <a:xfrm>
            <a:off x="5485692" y="4041258"/>
            <a:ext cx="1163681" cy="7674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69A195F3-E944-4709-A0DD-87DB99EF8C38}"/>
              </a:ext>
            </a:extLst>
          </p:cNvPr>
          <p:cNvSpPr txBox="1">
            <a:spLocks/>
          </p:cNvSpPr>
          <p:nvPr/>
        </p:nvSpPr>
        <p:spPr>
          <a:xfrm>
            <a:off x="5485692" y="5157698"/>
            <a:ext cx="1163681" cy="767475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60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" name="Flecha: doblada 2">
            <a:extLst>
              <a:ext uri="{FF2B5EF4-FFF2-40B4-BE49-F238E27FC236}">
                <a16:creationId xmlns:a16="http://schemas.microsoft.com/office/drawing/2014/main" id="{B9249876-64D4-41EC-AE67-83407C552015}"/>
              </a:ext>
            </a:extLst>
          </p:cNvPr>
          <p:cNvSpPr/>
          <p:nvPr/>
        </p:nvSpPr>
        <p:spPr>
          <a:xfrm>
            <a:off x="3994951" y="683580"/>
            <a:ext cx="967666" cy="2494625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1" name="Flecha: doblada 20">
            <a:extLst>
              <a:ext uri="{FF2B5EF4-FFF2-40B4-BE49-F238E27FC236}">
                <a16:creationId xmlns:a16="http://schemas.microsoft.com/office/drawing/2014/main" id="{ADF42895-7C66-4FC7-A1B9-1E19A88F9EC7}"/>
              </a:ext>
            </a:extLst>
          </p:cNvPr>
          <p:cNvSpPr/>
          <p:nvPr/>
        </p:nvSpPr>
        <p:spPr>
          <a:xfrm flipV="1">
            <a:off x="3994951" y="3178205"/>
            <a:ext cx="967666" cy="2494625"/>
          </a:xfrm>
          <a:prstGeom prst="ben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D07A99A1-32D2-47FA-B2E1-30F0EC9B91A8}"/>
              </a:ext>
            </a:extLst>
          </p:cNvPr>
          <p:cNvSpPr/>
          <p:nvPr/>
        </p:nvSpPr>
        <p:spPr>
          <a:xfrm>
            <a:off x="4243526" y="1855438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Flecha: a la derecha 22">
            <a:extLst>
              <a:ext uri="{FF2B5EF4-FFF2-40B4-BE49-F238E27FC236}">
                <a16:creationId xmlns:a16="http://schemas.microsoft.com/office/drawing/2014/main" id="{9CBBBB54-8EAA-47F3-A318-FF9F227B5656}"/>
              </a:ext>
            </a:extLst>
          </p:cNvPr>
          <p:cNvSpPr/>
          <p:nvPr/>
        </p:nvSpPr>
        <p:spPr>
          <a:xfrm>
            <a:off x="6812518" y="739824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3615FD1C-735F-4561-920D-20DA7B074468}"/>
              </a:ext>
            </a:extLst>
          </p:cNvPr>
          <p:cNvSpPr/>
          <p:nvPr/>
        </p:nvSpPr>
        <p:spPr>
          <a:xfrm>
            <a:off x="4234825" y="3081042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D2306535-EDF4-4E91-977D-0292FC807828}"/>
              </a:ext>
            </a:extLst>
          </p:cNvPr>
          <p:cNvSpPr/>
          <p:nvPr/>
        </p:nvSpPr>
        <p:spPr>
          <a:xfrm>
            <a:off x="4243526" y="4187788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1CDE1E15-92C0-4DC8-AF21-2B0325546FC7}"/>
              </a:ext>
            </a:extLst>
          </p:cNvPr>
          <p:cNvSpPr/>
          <p:nvPr/>
        </p:nvSpPr>
        <p:spPr>
          <a:xfrm>
            <a:off x="6812518" y="1804140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2D545DCF-5F26-43EB-B427-1C2FB8412DD0}"/>
              </a:ext>
            </a:extLst>
          </p:cNvPr>
          <p:cNvSpPr/>
          <p:nvPr/>
        </p:nvSpPr>
        <p:spPr>
          <a:xfrm>
            <a:off x="6857934" y="3067731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Flecha: a la derecha 27">
            <a:extLst>
              <a:ext uri="{FF2B5EF4-FFF2-40B4-BE49-F238E27FC236}">
                <a16:creationId xmlns:a16="http://schemas.microsoft.com/office/drawing/2014/main" id="{23A8FA74-C7E0-44E9-BC02-A376B811CD0F}"/>
              </a:ext>
            </a:extLst>
          </p:cNvPr>
          <p:cNvSpPr/>
          <p:nvPr/>
        </p:nvSpPr>
        <p:spPr>
          <a:xfrm>
            <a:off x="6812518" y="4187787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D036D7C8-0A3E-4901-BF49-C99C244F321E}"/>
              </a:ext>
            </a:extLst>
          </p:cNvPr>
          <p:cNvSpPr/>
          <p:nvPr/>
        </p:nvSpPr>
        <p:spPr>
          <a:xfrm>
            <a:off x="6829919" y="5312834"/>
            <a:ext cx="825624" cy="457201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078" name="Picture 6" descr="Mano png 4 » PNG Image">
            <a:extLst>
              <a:ext uri="{FF2B5EF4-FFF2-40B4-BE49-F238E27FC236}">
                <a16:creationId xmlns:a16="http://schemas.microsoft.com/office/drawing/2014/main" id="{77BC6C94-592A-4276-8A2F-B6961009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43" y="576637"/>
            <a:ext cx="1870862" cy="7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4E86162E-DF66-4F34-9345-B2A6255B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69" y="1516141"/>
            <a:ext cx="1422527" cy="14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charón de Miel en Mielero PNG transparente - StickPNG">
            <a:extLst>
              <a:ext uri="{FF2B5EF4-FFF2-40B4-BE49-F238E27FC236}">
                <a16:creationId xmlns:a16="http://schemas.microsoft.com/office/drawing/2014/main" id="{FB261370-9767-4861-A4AD-F2025BAB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08" y="2714490"/>
            <a:ext cx="1163682" cy="116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otocicleta Suzuki Blanco y Azul PNG transparente - StickPNG">
            <a:extLst>
              <a:ext uri="{FF2B5EF4-FFF2-40B4-BE49-F238E27FC236}">
                <a16:creationId xmlns:a16="http://schemas.microsoft.com/office/drawing/2014/main" id="{1F5F2370-F0A8-4AAC-BB40-1CE28519A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01" y="3927820"/>
            <a:ext cx="1533575" cy="11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uñeca de Trapo con Vestido Morado 45 cm Alkosto Tienda Online">
            <a:extLst>
              <a:ext uri="{FF2B5EF4-FFF2-40B4-BE49-F238E27FC236}">
                <a16:creationId xmlns:a16="http://schemas.microsoft.com/office/drawing/2014/main" id="{0A135206-20BE-45CE-875B-E80FB280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43" y="5076521"/>
            <a:ext cx="1425153" cy="11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">
            <a:hlinkClick r:id="" action="ppaction://media"/>
            <a:extLst>
              <a:ext uri="{FF2B5EF4-FFF2-40B4-BE49-F238E27FC236}">
                <a16:creationId xmlns:a16="http://schemas.microsoft.com/office/drawing/2014/main" id="{F4C95523-4B7D-4CB0-A00D-E6EDBF4FBA6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23" end="1558.433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80473" y="389243"/>
            <a:ext cx="487363" cy="487363"/>
          </a:xfrm>
          <a:prstGeom prst="rect">
            <a:avLst/>
          </a:prstGeom>
        </p:spPr>
      </p:pic>
      <p:pic>
        <p:nvPicPr>
          <p:cNvPr id="13" name="me">
            <a:hlinkClick r:id="" action="ppaction://media"/>
            <a:extLst>
              <a:ext uri="{FF2B5EF4-FFF2-40B4-BE49-F238E27FC236}">
                <a16:creationId xmlns:a16="http://schemas.microsoft.com/office/drawing/2014/main" id="{C5EAD816-554C-4532-A317-F445ED0482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66" end="1311.1587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80473" y="1570499"/>
            <a:ext cx="487363" cy="487363"/>
          </a:xfrm>
          <a:prstGeom prst="rect">
            <a:avLst/>
          </a:prstGeom>
        </p:spPr>
      </p:pic>
      <p:pic>
        <p:nvPicPr>
          <p:cNvPr id="30" name="5">
            <a:hlinkClick r:id="" action="ppaction://media"/>
            <a:extLst>
              <a:ext uri="{FF2B5EF4-FFF2-40B4-BE49-F238E27FC236}">
                <a16:creationId xmlns:a16="http://schemas.microsoft.com/office/drawing/2014/main" id="{9A1E9089-3C41-4CB9-AF79-A63CE129AA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859" end="1742.4784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08056" y="5009707"/>
            <a:ext cx="487363" cy="487363"/>
          </a:xfrm>
          <a:prstGeom prst="rect">
            <a:avLst/>
          </a:prstGeom>
        </p:spPr>
      </p:pic>
      <p:pic>
        <p:nvPicPr>
          <p:cNvPr id="31" name="4">
            <a:hlinkClick r:id="" action="ppaction://media"/>
            <a:extLst>
              <a:ext uri="{FF2B5EF4-FFF2-40B4-BE49-F238E27FC236}">
                <a16:creationId xmlns:a16="http://schemas.microsoft.com/office/drawing/2014/main" id="{AE79EB91-B04D-4E36-8145-12E4C039D9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028" end="1170.920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80473" y="3874492"/>
            <a:ext cx="487363" cy="487363"/>
          </a:xfrm>
          <a:prstGeom prst="rect">
            <a:avLst/>
          </a:prstGeom>
        </p:spPr>
      </p:pic>
      <p:pic>
        <p:nvPicPr>
          <p:cNvPr id="2048" name="i">
            <a:hlinkClick r:id="" action="ppaction://media"/>
            <a:extLst>
              <a:ext uri="{FF2B5EF4-FFF2-40B4-BE49-F238E27FC236}">
                <a16:creationId xmlns:a16="http://schemas.microsoft.com/office/drawing/2014/main" id="{8D88E26B-7FB8-4869-A262-08EDA9CC9C4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864" end="1427.360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58809" y="28410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" grpId="0" animBg="1"/>
      <p:bldP spid="21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CE9DA-A2F3-4802-843E-FE989A483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747935"/>
            <a:ext cx="9875520" cy="13563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u="sng" dirty="0">
                <a:latin typeface="Arial Rounded MT Bold" panose="020F0704030504030204" pitchFamily="34" charset="0"/>
              </a:rPr>
              <a:t>Lectura N°2</a:t>
            </a:r>
            <a:r>
              <a:rPr lang="es-CL" dirty="0">
                <a:latin typeface="Arial Rounded MT Bold" panose="020F0704030504030204" pitchFamily="34" charset="0"/>
              </a:rPr>
              <a:t>: </a:t>
            </a:r>
            <a:br>
              <a:rPr lang="es-CL" dirty="0">
                <a:latin typeface="Arial Rounded MT Bold" panose="020F0704030504030204" pitchFamily="34" charset="0"/>
              </a:rPr>
            </a:br>
            <a:r>
              <a:rPr lang="es-CL" dirty="0">
                <a:latin typeface="Arial Rounded MT Bold" panose="020F0704030504030204" pitchFamily="34" charset="0"/>
              </a:rPr>
              <a:t>Sílabas con “M”</a:t>
            </a:r>
          </a:p>
        </p:txBody>
      </p:sp>
      <p:pic>
        <p:nvPicPr>
          <p:cNvPr id="10242" name="Picture 2" descr="Animaníacos - Gifs animados gratis - Free animated gifs - Letras">
            <a:extLst>
              <a:ext uri="{FF2B5EF4-FFF2-40B4-BE49-F238E27FC236}">
                <a16:creationId xmlns:a16="http://schemas.microsoft.com/office/drawing/2014/main" id="{0EB8D285-5626-423B-BAB4-6AC7509A70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004" y="3332376"/>
            <a:ext cx="2659517" cy="242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0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B32D62-BC20-4626-94B3-6AF868CBE5B6}"/>
              </a:ext>
            </a:extLst>
          </p:cNvPr>
          <p:cNvSpPr/>
          <p:nvPr/>
        </p:nvSpPr>
        <p:spPr>
          <a:xfrm>
            <a:off x="4338735" y="1564577"/>
            <a:ext cx="653640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Mira</a:t>
            </a:r>
          </a:p>
          <a:p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Escucha</a:t>
            </a:r>
          </a:p>
          <a:p>
            <a:endParaRPr lang="es-E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s-E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 Repite</a:t>
            </a:r>
            <a:endParaRPr lang="es-E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170" name="Picture 2" descr="Ojo GIFs | Tenor">
            <a:extLst>
              <a:ext uri="{FF2B5EF4-FFF2-40B4-BE49-F238E27FC236}">
                <a16:creationId xmlns:a16="http://schemas.microsoft.com/office/drawing/2014/main" id="{A355B6C3-A1A6-4815-BC80-4177F3C17B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79" y="974455"/>
            <a:ext cx="2095500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omo Escuchar GIF - Escuchar Escucha Oiga - Discover &amp; Share GIFs">
            <a:extLst>
              <a:ext uri="{FF2B5EF4-FFF2-40B4-BE49-F238E27FC236}">
                <a16:creationId xmlns:a16="http://schemas.microsoft.com/office/drawing/2014/main" id="{B337A9C0-8FFB-46BB-994D-41F08D6EF0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85" y="2709804"/>
            <a:ext cx="2055894" cy="13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asticacion gif animado 4 » GIF Images Download">
            <a:extLst>
              <a:ext uri="{FF2B5EF4-FFF2-40B4-BE49-F238E27FC236}">
                <a16:creationId xmlns:a16="http://schemas.microsoft.com/office/drawing/2014/main" id="{C9ED55BB-AE62-40C3-A82A-F2D166DFED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085" y="4407976"/>
            <a:ext cx="2055894" cy="13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MicreppypastaLunatica | •SoyLuna Amino• unaGranFamilia Amino">
            <a:extLst>
              <a:ext uri="{FF2B5EF4-FFF2-40B4-BE49-F238E27FC236}">
                <a16:creationId xmlns:a16="http://schemas.microsoft.com/office/drawing/2014/main" id="{375B66E6-A2FA-45FD-B6FA-E2AB7177C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16" y="5209971"/>
            <a:ext cx="2276669" cy="2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ook Go Sticker by Rafs Design for iOS &amp; Android | GIPHY">
            <a:extLst>
              <a:ext uri="{FF2B5EF4-FFF2-40B4-BE49-F238E27FC236}">
                <a16:creationId xmlns:a16="http://schemas.microsoft.com/office/drawing/2014/main" id="{938BAE8E-7605-4345-A210-F3A905FDA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287" y="4525799"/>
            <a:ext cx="1834630" cy="1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39DB2-DC70-4991-A0A2-75704574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1694" y="814147"/>
            <a:ext cx="8770774" cy="820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pt-BR" sz="21600" dirty="0"/>
              <a:t>me       mu      ma       mi       mo</a:t>
            </a:r>
          </a:p>
          <a:p>
            <a:pPr marL="45720" indent="0" algn="ctr">
              <a:buNone/>
            </a:pPr>
            <a:endParaRPr lang="pt-BR" sz="14400" dirty="0"/>
          </a:p>
          <a:p>
            <a:endParaRPr lang="es-CL" dirty="0"/>
          </a:p>
        </p:txBody>
      </p:sp>
      <p:pic>
        <p:nvPicPr>
          <p:cNvPr id="4098" name="Picture 2" descr="Flecha gif animado sin fondo 9 » GIF Images Download">
            <a:extLst>
              <a:ext uri="{FF2B5EF4-FFF2-40B4-BE49-F238E27FC236}">
                <a16:creationId xmlns:a16="http://schemas.microsoft.com/office/drawing/2014/main" id="{80244645-7724-4FEA-9ED4-53CB549CB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744980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lecha gif animado sin fondo 9 » GIF Images Download">
            <a:extLst>
              <a:ext uri="{FF2B5EF4-FFF2-40B4-BE49-F238E27FC236}">
                <a16:creationId xmlns:a16="http://schemas.microsoft.com/office/drawing/2014/main" id="{A981AC03-8AD9-4F7C-AB46-1BD1B4595D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2799859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echa gif animado sin fondo 9 » GIF Images Download">
            <a:extLst>
              <a:ext uri="{FF2B5EF4-FFF2-40B4-BE49-F238E27FC236}">
                <a16:creationId xmlns:a16="http://schemas.microsoft.com/office/drawing/2014/main" id="{39A984D2-974E-4D0C-BD02-59311A739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4782379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6650702-E9E5-4CAD-8BF4-9731CA1CB0FD}"/>
              </a:ext>
            </a:extLst>
          </p:cNvPr>
          <p:cNvSpPr txBox="1">
            <a:spLocks/>
          </p:cNvSpPr>
          <p:nvPr/>
        </p:nvSpPr>
        <p:spPr>
          <a:xfrm>
            <a:off x="2056058" y="4854738"/>
            <a:ext cx="8770774" cy="8201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pt-BR" sz="21600" dirty="0"/>
              <a:t>mamá    Memo      Ema     Mimí               </a:t>
            </a: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773A021-5F87-45F6-99BE-F87BB3C39A1E}"/>
              </a:ext>
            </a:extLst>
          </p:cNvPr>
          <p:cNvSpPr txBox="1">
            <a:spLocks/>
          </p:cNvSpPr>
          <p:nvPr/>
        </p:nvSpPr>
        <p:spPr>
          <a:xfrm>
            <a:off x="2141694" y="2837959"/>
            <a:ext cx="8770774" cy="8201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pt-BR" sz="21600" dirty="0"/>
              <a:t>amo       mío        ama       mima</a:t>
            </a: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3E27FD8B-0854-4D71-9479-E7B547E4FA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31" end="3428.371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4533" y="1021325"/>
            <a:ext cx="487363" cy="487363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7DC715B6-D0A6-4098-81FD-2F9B208500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046" end="1606.863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0531" y="2966254"/>
            <a:ext cx="487363" cy="487363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  <a:extLst>
              <a:ext uri="{FF2B5EF4-FFF2-40B4-BE49-F238E27FC236}">
                <a16:creationId xmlns:a16="http://schemas.microsoft.com/office/drawing/2014/main" id="{B284AE6E-14C4-4831-898A-244B0B4AF2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463" end="1391.632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0530" y="5021133"/>
            <a:ext cx="487363" cy="487363"/>
          </a:xfrm>
          <a:prstGeom prst="rect">
            <a:avLst/>
          </a:prstGeom>
        </p:spPr>
      </p:pic>
      <p:sp>
        <p:nvSpPr>
          <p:cNvPr id="15" name="Onda 14">
            <a:extLst>
              <a:ext uri="{FF2B5EF4-FFF2-40B4-BE49-F238E27FC236}">
                <a16:creationId xmlns:a16="http://schemas.microsoft.com/office/drawing/2014/main" id="{A8EE4271-F18E-4536-A346-F38980E34B38}"/>
              </a:ext>
            </a:extLst>
          </p:cNvPr>
          <p:cNvSpPr/>
          <p:nvPr/>
        </p:nvSpPr>
        <p:spPr>
          <a:xfrm>
            <a:off x="8140824" y="0"/>
            <a:ext cx="3932808" cy="564868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err="1">
                <a:solidFill>
                  <a:schemeClr val="tx1"/>
                </a:solidFill>
              </a:rPr>
              <a:t>Clickear</a:t>
            </a:r>
            <a:r>
              <a:rPr lang="es-CL" sz="1600" b="1" dirty="0">
                <a:solidFill>
                  <a:schemeClr val="tx1"/>
                </a:solidFill>
              </a:rPr>
              <a:t>  botones de audio para escuchar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42B16937-4A77-4D9B-9F8F-FB215CF26E7B}"/>
              </a:ext>
            </a:extLst>
          </p:cNvPr>
          <p:cNvCxnSpPr>
            <a:cxnSpLocks/>
          </p:cNvCxnSpPr>
          <p:nvPr/>
        </p:nvCxnSpPr>
        <p:spPr>
          <a:xfrm flipH="1">
            <a:off x="11418214" y="582763"/>
            <a:ext cx="229679" cy="438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8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 animBg="1"/>
      <p:bldP spid="10" grpId="0" uiExpand="1" build="p" animBg="1"/>
      <p:bldP spid="1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8B32D62-BC20-4626-94B3-6AF868CBE5B6}"/>
              </a:ext>
            </a:extLst>
          </p:cNvPr>
          <p:cNvSpPr/>
          <p:nvPr/>
        </p:nvSpPr>
        <p:spPr>
          <a:xfrm>
            <a:off x="2043280" y="1822024"/>
            <a:ext cx="103383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Ahora puedes hacerlo tú solito…</a:t>
            </a:r>
          </a:p>
        </p:txBody>
      </p:sp>
      <p:pic>
        <p:nvPicPr>
          <p:cNvPr id="7178" name="Picture 10" descr="MicreppypastaLunatica | •SoyLuna Amino• unaGranFamilia Amino">
            <a:extLst>
              <a:ext uri="{FF2B5EF4-FFF2-40B4-BE49-F238E27FC236}">
                <a16:creationId xmlns:a16="http://schemas.microsoft.com/office/drawing/2014/main" id="{375B66E6-A2FA-45FD-B6FA-E2AB7177C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16" y="5209971"/>
            <a:ext cx="2276669" cy="227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Look Go Sticker by Rafs Design for iOS &amp; Android | GIPHY">
            <a:extLst>
              <a:ext uri="{FF2B5EF4-FFF2-40B4-BE49-F238E27FC236}">
                <a16:creationId xmlns:a16="http://schemas.microsoft.com/office/drawing/2014/main" id="{938BAE8E-7605-4345-A210-F3A905FDA7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287" y="4525799"/>
            <a:ext cx="1834630" cy="1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81EC1E5-AFA4-43AB-B354-A4837C2D9D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427204"/>
            <a:ext cx="1580861" cy="12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aprendamos a leer">
            <a:extLst>
              <a:ext uri="{FF2B5EF4-FFF2-40B4-BE49-F238E27FC236}">
                <a16:creationId xmlns:a16="http://schemas.microsoft.com/office/drawing/2014/main" id="{A45B6E90-2514-4B93-BE0E-3B2CACA95C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3126823"/>
            <a:ext cx="4393553" cy="2469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: rectángulo con esquinas redondeadas 1">
            <a:extLst>
              <a:ext uri="{FF2B5EF4-FFF2-40B4-BE49-F238E27FC236}">
                <a16:creationId xmlns:a16="http://schemas.microsoft.com/office/drawing/2014/main" id="{5F848D5F-6527-44FF-9580-0D6DBEF7E745}"/>
              </a:ext>
            </a:extLst>
          </p:cNvPr>
          <p:cNvSpPr/>
          <p:nvPr/>
        </p:nvSpPr>
        <p:spPr>
          <a:xfrm>
            <a:off x="2397968" y="427204"/>
            <a:ext cx="3107093" cy="681134"/>
          </a:xfrm>
          <a:prstGeom prst="wedgeRoundRectCallout">
            <a:avLst>
              <a:gd name="adj1" fmla="val -60553"/>
              <a:gd name="adj2" fmla="val 4332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latin typeface="Comic Sans MS" panose="030F0702030302020204" pitchFamily="66" charset="0"/>
              </a:rPr>
              <a:t>¡BUEN TRABAJO!</a:t>
            </a:r>
          </a:p>
        </p:txBody>
      </p:sp>
    </p:spTree>
    <p:extLst>
      <p:ext uri="{BB962C8B-B14F-4D97-AF65-F5344CB8AC3E}">
        <p14:creationId xmlns:p14="http://schemas.microsoft.com/office/powerpoint/2010/main" val="34727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B39DB2-DC70-4991-A0A2-75704574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9349" y="821180"/>
            <a:ext cx="8770774" cy="8201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pt-BR" sz="21600" dirty="0"/>
              <a:t>me       mu      ma       mi       mo</a:t>
            </a:r>
          </a:p>
          <a:p>
            <a:pPr marL="45720" indent="0" algn="ctr">
              <a:buNone/>
            </a:pPr>
            <a:endParaRPr lang="pt-BR" sz="14400" dirty="0"/>
          </a:p>
          <a:p>
            <a:endParaRPr lang="es-CL" dirty="0"/>
          </a:p>
        </p:txBody>
      </p:sp>
      <p:pic>
        <p:nvPicPr>
          <p:cNvPr id="4098" name="Picture 2" descr="Flecha gif animado sin fondo 9 » GIF Images Download">
            <a:extLst>
              <a:ext uri="{FF2B5EF4-FFF2-40B4-BE49-F238E27FC236}">
                <a16:creationId xmlns:a16="http://schemas.microsoft.com/office/drawing/2014/main" id="{80244645-7724-4FEA-9ED4-53CB549CB9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744980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lecha gif animado sin fondo 9 » GIF Images Download">
            <a:extLst>
              <a:ext uri="{FF2B5EF4-FFF2-40B4-BE49-F238E27FC236}">
                <a16:creationId xmlns:a16="http://schemas.microsoft.com/office/drawing/2014/main" id="{A981AC03-8AD9-4F7C-AB46-1BD1B4595D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2799859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lecha gif animado sin fondo 9 » GIF Images Download">
            <a:extLst>
              <a:ext uri="{FF2B5EF4-FFF2-40B4-BE49-F238E27FC236}">
                <a16:creationId xmlns:a16="http://schemas.microsoft.com/office/drawing/2014/main" id="{39A984D2-974E-4D0C-BD02-59311A739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6" y="4782379"/>
            <a:ext cx="1511952" cy="82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86650702-E9E5-4CAD-8BF4-9731CA1CB0FD}"/>
              </a:ext>
            </a:extLst>
          </p:cNvPr>
          <p:cNvSpPr txBox="1">
            <a:spLocks/>
          </p:cNvSpPr>
          <p:nvPr/>
        </p:nvSpPr>
        <p:spPr>
          <a:xfrm>
            <a:off x="2056058" y="4854738"/>
            <a:ext cx="8770774" cy="8201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pt-BR" sz="21600" dirty="0"/>
              <a:t>mamá     Memo      Ema    Mimí               </a:t>
            </a: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F773A021-5F87-45F6-99BE-F87BB3C39A1E}"/>
              </a:ext>
            </a:extLst>
          </p:cNvPr>
          <p:cNvSpPr txBox="1">
            <a:spLocks/>
          </p:cNvSpPr>
          <p:nvPr/>
        </p:nvSpPr>
        <p:spPr>
          <a:xfrm>
            <a:off x="2141694" y="2837959"/>
            <a:ext cx="8770774" cy="82015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Corbel" pitchFamily="34" charset="0"/>
              <a:buNone/>
            </a:pPr>
            <a:r>
              <a:rPr lang="pt-BR" sz="21600" dirty="0"/>
              <a:t>amo       mío        ama      mima</a:t>
            </a:r>
          </a:p>
          <a:p>
            <a:pPr marL="45720" indent="0" algn="ctr">
              <a:buFont typeface="Corbel" pitchFamily="34" charset="0"/>
              <a:buNone/>
            </a:pPr>
            <a:endParaRPr lang="pt-BR" sz="144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60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uiExpand="1" build="p" animBg="1"/>
      <p:bldP spid="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D25EC95-D030-4DCE-AF90-3695F937BC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7" y="2955242"/>
            <a:ext cx="4914305" cy="219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FD227E1-BE7E-4905-A842-BF0E5C6F9F21}"/>
              </a:ext>
            </a:extLst>
          </p:cNvPr>
          <p:cNvSpPr/>
          <p:nvPr/>
        </p:nvSpPr>
        <p:spPr>
          <a:xfrm>
            <a:off x="2426470" y="1707702"/>
            <a:ext cx="7339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¡LO HICISTE MUY BIEN!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2AE5082-DC3D-4BA8-9843-9AD577EF37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427204"/>
            <a:ext cx="1580861" cy="12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lloons glitter gif - PicMix">
            <a:extLst>
              <a:ext uri="{FF2B5EF4-FFF2-40B4-BE49-F238E27FC236}">
                <a16:creationId xmlns:a16="http://schemas.microsoft.com/office/drawing/2014/main" id="{00C96939-7FE1-4243-81A7-11A5446A36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69" y="4170019"/>
            <a:ext cx="2109788" cy="248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lobos estrellas en Globos - GIF Animado | REYGIF">
            <a:extLst>
              <a:ext uri="{FF2B5EF4-FFF2-40B4-BE49-F238E27FC236}">
                <a16:creationId xmlns:a16="http://schemas.microsoft.com/office/drawing/2014/main" id="{BA9C28C9-ECDC-454B-AB49-7FEA71FA13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3687461"/>
            <a:ext cx="1767107" cy="29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67</Words>
  <Application>Microsoft Office PowerPoint</Application>
  <PresentationFormat>Panorámica</PresentationFormat>
  <Paragraphs>27</Paragraphs>
  <Slides>7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 Rounded MT Bold</vt:lpstr>
      <vt:lpstr>Calibri</vt:lpstr>
      <vt:lpstr>Comic Sans MS</vt:lpstr>
      <vt:lpstr>Corbel</vt:lpstr>
      <vt:lpstr>Base</vt:lpstr>
      <vt:lpstr>Recordemos…</vt:lpstr>
      <vt:lpstr>Lectura N°2:  Sílabas con “M”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Richard Villa</dc:creator>
  <cp:lastModifiedBy>Jennifer Torres</cp:lastModifiedBy>
  <cp:revision>84</cp:revision>
  <dcterms:created xsi:type="dcterms:W3CDTF">2019-04-21T21:08:50Z</dcterms:created>
  <dcterms:modified xsi:type="dcterms:W3CDTF">2020-04-30T20:00:17Z</dcterms:modified>
</cp:coreProperties>
</file>